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93"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Lst>
  <p:sldSz cx="9144000" cy="6858000" type="screen4x3"/>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7" autoAdjust="0"/>
  </p:normalViewPr>
  <p:slideViewPr>
    <p:cSldViewPr>
      <p:cViewPr varScale="1">
        <p:scale>
          <a:sx n="106" d="100"/>
          <a:sy n="106" d="100"/>
        </p:scale>
        <p:origin x="-1680" y="-90"/>
      </p:cViewPr>
      <p:guideLst>
        <p:guide orient="horz" pos="2160"/>
        <p:guide pos="2880"/>
      </p:guideLst>
    </p:cSldViewPr>
  </p:slideViewPr>
  <p:outlineViewPr>
    <p:cViewPr>
      <p:scale>
        <a:sx n="33" d="100"/>
        <a:sy n="33" d="100"/>
      </p:scale>
      <p:origin x="0" y="6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30" name="Date Placeholder 29"/>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19" name="Footer Placeholder 18"/>
          <p:cNvSpPr>
            <a:spLocks noGrp="1"/>
          </p:cNvSpPr>
          <p:nvPr>
            <p:ph type="ftr" sz="quarter" idx="11"/>
          </p:nvPr>
        </p:nvSpPr>
        <p:spPr/>
        <p:txBody>
          <a:bodyPr/>
          <a:lstStyle/>
          <a:p>
            <a:endParaRPr kumimoji="1" lang="ja-JP" altLang="en-US"/>
          </a:p>
        </p:txBody>
      </p:sp>
      <p:sp>
        <p:nvSpPr>
          <p:cNvPr id="27" name="Slide Number Placeholder 26"/>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ja-JP" altLang="en-US" smtClean="0"/>
              <a:t>マスター タイトルの書式設定</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ja-JP" altLang="en-US" smtClean="0"/>
              <a:t>マスター タイトルの書式設定</a:t>
            </a:r>
            <a:endParaRPr kumimoji="0" lang="en-US"/>
          </a:p>
        </p:txBody>
      </p:sp>
      <p:sp>
        <p:nvSpPr>
          <p:cNvPr id="3" name="Content Placeholder 2"/>
          <p:cNvSpPr>
            <a:spLocks noGrp="1"/>
          </p:cNvSpPr>
          <p:nvPr>
            <p:ph idx="1"/>
          </p:nvPr>
        </p:nvSpPr>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Date Placeholder 3"/>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Date Placeholder 3"/>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ja-JP" altLang="en-US" smtClean="0"/>
              <a:t>マスター タイトルの書式設定</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マスター タイトルの書式設定</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Date Placeholder 6"/>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Date Placeholder 2"/>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マスター タイトルの書式設定</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マスター テキストの書式設定</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Date Placeholder 4"/>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7BBAA5-9782-4E2C-8E8A-03E39F91881D}"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マスター タイトルの書式設定</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Date Placeholder 4"/>
          <p:cNvSpPr>
            <a:spLocks noGrp="1"/>
          </p:cNvSpPr>
          <p:nvPr>
            <p:ph type="dt" sz="half" idx="10"/>
          </p:nvPr>
        </p:nvSpPr>
        <p:spPr/>
        <p:txBody>
          <a:bodyPr/>
          <a:lstStyle/>
          <a:p>
            <a:fld id="{495F7516-C1FC-4E3D-8C7E-C0862A46C66D}"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8077200" y="6356350"/>
            <a:ext cx="609600" cy="365125"/>
          </a:xfrm>
        </p:spPr>
        <p:txBody>
          <a:bodyPr/>
          <a:lstStyle/>
          <a:p>
            <a:fld id="{637BBAA5-9782-4E2C-8E8A-03E39F91881D}" type="slidenum">
              <a:rPr kumimoji="1" lang="ja-JP" altLang="en-US" smtClean="0"/>
              <a:t>‹#›</a:t>
            </a:fld>
            <a:endParaRPr kumimoji="1" lang="ja-JP"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マスター タイトルの書式設定</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5F7516-C1FC-4E3D-8C7E-C0862A46C66D}" type="datetimeFigureOut">
              <a:rPr kumimoji="1" lang="ja-JP" altLang="en-US" smtClean="0"/>
              <a:t>2024/11/15</a:t>
            </a:fld>
            <a:endParaRPr kumimoji="1" lang="ja-JP"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37BBAA5-9782-4E2C-8E8A-03E39F91881D}" type="slidenum">
              <a:rPr kumimoji="1" lang="ja-JP" altLang="en-US" smtClean="0"/>
              <a:t>‹#›</a:t>
            </a:fld>
            <a:endParaRPr kumimoji="1" lang="ja-JP"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mailto:info1@j-planning.co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3400" y="1772816"/>
            <a:ext cx="7851648" cy="1828800"/>
          </a:xfrm>
        </p:spPr>
        <p:txBody>
          <a:bodyPr>
            <a:normAutofit fontScale="90000"/>
          </a:bodyPr>
          <a:lstStyle/>
          <a:p>
            <a:pPr algn="ctr"/>
            <a:r>
              <a:rPr kumimoji="1" lang="ja-JP" altLang="en-US" dirty="0" smtClean="0">
                <a:solidFill>
                  <a:schemeClr val="tx1"/>
                </a:solidFill>
                <a:latin typeface="+mn-lt"/>
                <a:ea typeface="+mn-ea"/>
              </a:rPr>
              <a:t>当社からお客様へ</a:t>
            </a:r>
            <a:r>
              <a:rPr kumimoji="1" lang="en-US" altLang="ja-JP" dirty="0" smtClean="0">
                <a:solidFill>
                  <a:schemeClr val="tx1"/>
                </a:solidFill>
                <a:latin typeface="+mn-lt"/>
                <a:ea typeface="+mn-ea"/>
              </a:rPr>
              <a:t/>
            </a:r>
            <a:br>
              <a:rPr kumimoji="1" lang="en-US" altLang="ja-JP" dirty="0" smtClean="0">
                <a:solidFill>
                  <a:schemeClr val="tx1"/>
                </a:solidFill>
                <a:latin typeface="+mn-lt"/>
                <a:ea typeface="+mn-ea"/>
              </a:rPr>
            </a:br>
            <a:r>
              <a:rPr lang="ja-JP" altLang="en-US" dirty="0">
                <a:solidFill>
                  <a:schemeClr val="tx1"/>
                </a:solidFill>
                <a:latin typeface="+mn-lt"/>
                <a:ea typeface="+mn-ea"/>
              </a:rPr>
              <a:t>業務に関して</a:t>
            </a:r>
            <a:r>
              <a:rPr lang="ja-JP" altLang="en-US" dirty="0" smtClean="0">
                <a:solidFill>
                  <a:schemeClr val="tx1"/>
                </a:solidFill>
                <a:latin typeface="+mn-lt"/>
                <a:ea typeface="+mn-ea"/>
              </a:rPr>
              <a:t>お伝えすること</a:t>
            </a:r>
            <a:endParaRPr kumimoji="1" lang="ja-JP" altLang="en-US" dirty="0">
              <a:solidFill>
                <a:schemeClr val="tx1"/>
              </a:solidFill>
              <a:latin typeface="+mn-lt"/>
              <a:ea typeface="+mn-ea"/>
            </a:endParaRPr>
          </a:p>
        </p:txBody>
      </p:sp>
      <p:sp>
        <p:nvSpPr>
          <p:cNvPr id="3" name="サブタイトル 2"/>
          <p:cNvSpPr>
            <a:spLocks noGrp="1"/>
          </p:cNvSpPr>
          <p:nvPr>
            <p:ph type="subTitle" idx="1"/>
          </p:nvPr>
        </p:nvSpPr>
        <p:spPr>
          <a:xfrm>
            <a:off x="539552" y="6104892"/>
            <a:ext cx="7854696" cy="1752600"/>
          </a:xfrm>
        </p:spPr>
        <p:txBody>
          <a:bodyPr/>
          <a:lstStyle/>
          <a:p>
            <a:pPr algn="ctr"/>
            <a:r>
              <a:rPr kumimoji="1" lang="ja-JP" altLang="en-US" dirty="0" smtClean="0"/>
              <a:t>株式会社 ジャパン・プランニング</a:t>
            </a:r>
            <a:endParaRPr kumimoji="1" lang="ja-JP" altLang="en-US" dirty="0"/>
          </a:p>
        </p:txBody>
      </p:sp>
    </p:spTree>
    <p:extLst>
      <p:ext uri="{BB962C8B-B14F-4D97-AF65-F5344CB8AC3E}">
        <p14:creationId xmlns:p14="http://schemas.microsoft.com/office/powerpoint/2010/main" val="2310750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normAutofit/>
          </a:bodyPr>
          <a:lstStyle/>
          <a:p>
            <a:pPr marL="0" indent="0">
              <a:buNone/>
            </a:pPr>
            <a:r>
              <a:rPr lang="ja-JP" altLang="en-US" sz="2400" dirty="0" smtClean="0"/>
              <a:t>◇お客様のご意見等の収穫に努めて現状を把握し、</a:t>
            </a:r>
            <a:r>
              <a:rPr lang="en-US" altLang="ja-JP" sz="2400" dirty="0" smtClean="0"/>
              <a:t/>
            </a:r>
            <a:br>
              <a:rPr lang="en-US" altLang="ja-JP" sz="2400" dirty="0" smtClean="0"/>
            </a:br>
            <a:r>
              <a:rPr lang="ja-JP" altLang="en-US" sz="2400" dirty="0" smtClean="0"/>
              <a:t>　　　　　　　　　　また、お客様の満足度を高めるよう努めます◇</a:t>
            </a:r>
          </a:p>
          <a:p>
            <a:pPr>
              <a:spcBef>
                <a:spcPts val="3000"/>
              </a:spcBef>
            </a:pPr>
            <a:r>
              <a:rPr lang="ja-JP" altLang="en-US" sz="2000" dirty="0"/>
              <a:t>保険</a:t>
            </a:r>
            <a:r>
              <a:rPr lang="ja-JP" altLang="en-US" sz="2000" dirty="0" smtClean="0"/>
              <a:t>契約について、万が一保険事故が発生した場合におきましては</a:t>
            </a:r>
            <a:r>
              <a:rPr lang="en-US" altLang="ja-JP" sz="2000" dirty="0" smtClean="0"/>
              <a:t/>
            </a:r>
            <a:br>
              <a:rPr lang="en-US" altLang="ja-JP" sz="2000" dirty="0" smtClean="0"/>
            </a:br>
            <a:r>
              <a:rPr lang="ja-JP" altLang="en-US" sz="2000" dirty="0"/>
              <a:t>保険金の請求</a:t>
            </a:r>
            <a:r>
              <a:rPr lang="ja-JP" altLang="en-US" sz="2000" dirty="0" smtClean="0"/>
              <a:t>にあたり適切な助言をして参ります。</a:t>
            </a:r>
            <a:endParaRPr lang="en-US" altLang="ja-JP" sz="2000" dirty="0" smtClean="0"/>
          </a:p>
          <a:p>
            <a:pPr>
              <a:spcBef>
                <a:spcPts val="1800"/>
              </a:spcBef>
            </a:pPr>
            <a:r>
              <a:rPr lang="ja-JP" altLang="en-US" sz="2000" dirty="0" smtClean="0"/>
              <a:t>お客様の様々なご意見等の収集に努め、その後の金融販売等に</a:t>
            </a:r>
            <a:r>
              <a:rPr lang="en-US" altLang="ja-JP" sz="2000" dirty="0" smtClean="0"/>
              <a:t/>
            </a:r>
            <a:br>
              <a:rPr lang="en-US" altLang="ja-JP" sz="2000" dirty="0" smtClean="0"/>
            </a:br>
            <a:r>
              <a:rPr lang="ja-JP" altLang="en-US" sz="2000" dirty="0" smtClean="0"/>
              <a:t>活かして参ります。</a:t>
            </a:r>
            <a:endParaRPr lang="en-US" altLang="ja-JP" sz="2000" dirty="0"/>
          </a:p>
        </p:txBody>
      </p:sp>
    </p:spTree>
    <p:extLst>
      <p:ext uri="{BB962C8B-B14F-4D97-AF65-F5344CB8AC3E}">
        <p14:creationId xmlns:p14="http://schemas.microsoft.com/office/powerpoint/2010/main" val="1649686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2492896"/>
            <a:ext cx="8229600" cy="3831704"/>
          </a:xfrm>
        </p:spPr>
        <p:txBody>
          <a:bodyPr>
            <a:normAutofit/>
          </a:bodyPr>
          <a:lstStyle/>
          <a:p>
            <a:pPr>
              <a:spcBef>
                <a:spcPts val="3000"/>
              </a:spcBef>
            </a:pPr>
            <a:r>
              <a:rPr lang="ja-JP" altLang="en-US" sz="2000" dirty="0" smtClean="0"/>
              <a:t>適切な販売を行うために、事務管理体制の整備や販売にあたる者の</a:t>
            </a:r>
            <a:r>
              <a:rPr lang="en-US" altLang="ja-JP" sz="2000" dirty="0" smtClean="0"/>
              <a:t/>
            </a:r>
            <a:br>
              <a:rPr lang="en-US" altLang="ja-JP" sz="2000" dirty="0" smtClean="0"/>
            </a:br>
            <a:r>
              <a:rPr lang="ja-JP" altLang="en-US" sz="2000" dirty="0" smtClean="0"/>
              <a:t>研修に取り組みます。</a:t>
            </a:r>
            <a:endParaRPr lang="en-US" altLang="ja-JP" sz="2000" dirty="0" smtClean="0"/>
          </a:p>
          <a:p>
            <a:pPr>
              <a:spcBef>
                <a:spcPts val="3000"/>
              </a:spcBef>
            </a:pPr>
            <a:r>
              <a:rPr lang="ja-JP" altLang="en-US" sz="2000" dirty="0"/>
              <a:t>お客様のプライバシーを尊重すると共</a:t>
            </a:r>
            <a:r>
              <a:rPr lang="ja-JP" altLang="en-US" sz="2000" dirty="0" smtClean="0"/>
              <a:t>に、お客様に関する情報については、適正な取り扱いおよび厳正な管理をいたします。</a:t>
            </a:r>
            <a:endParaRPr lang="en-US" altLang="ja-JP" sz="2000" dirty="0" smtClean="0"/>
          </a:p>
          <a:p>
            <a:pPr>
              <a:spcBef>
                <a:spcPts val="3000"/>
              </a:spcBef>
            </a:pPr>
            <a:r>
              <a:rPr lang="ja-JP" altLang="en-US" sz="2000" dirty="0"/>
              <a:t>未成年者</a:t>
            </a:r>
            <a:r>
              <a:rPr lang="ja-JP" altLang="en-US" sz="2000" dirty="0" smtClean="0"/>
              <a:t>の方、特に満１５歳未満の方を被保険者とする</a:t>
            </a:r>
            <a:r>
              <a:rPr lang="en-US" altLang="ja-JP" sz="2000" dirty="0" smtClean="0"/>
              <a:t/>
            </a:r>
            <a:br>
              <a:rPr lang="en-US" altLang="ja-JP" sz="2000" dirty="0" smtClean="0"/>
            </a:br>
            <a:r>
              <a:rPr lang="ja-JP" altLang="en-US" sz="2000" dirty="0" smtClean="0"/>
              <a:t>保険契約等については、保険金の不正取得を防止する観点から</a:t>
            </a:r>
            <a:r>
              <a:rPr lang="en-US" altLang="ja-JP" sz="2000" dirty="0" smtClean="0"/>
              <a:t/>
            </a:r>
            <a:br>
              <a:rPr lang="en-US" altLang="ja-JP" sz="2000" dirty="0" smtClean="0"/>
            </a:br>
            <a:r>
              <a:rPr lang="ja-JP" altLang="en-US" sz="2000" dirty="0" smtClean="0"/>
              <a:t>適切な募集に努めます。</a:t>
            </a:r>
            <a:endParaRPr lang="en-US" altLang="ja-JP" sz="2000" dirty="0"/>
          </a:p>
        </p:txBody>
      </p:sp>
    </p:spTree>
    <p:extLst>
      <p:ext uri="{BB962C8B-B14F-4D97-AF65-F5344CB8AC3E}">
        <p14:creationId xmlns:p14="http://schemas.microsoft.com/office/powerpoint/2010/main" val="3198927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当社および当社と提携する全ての被統括代理店</a:t>
            </a:r>
            <a:r>
              <a:rPr lang="en-US" altLang="ja-JP" sz="1800" dirty="0" smtClean="0"/>
              <a:t>*</a:t>
            </a:r>
            <a:r>
              <a:rPr lang="ja-JP" altLang="en-US" sz="1800" dirty="0" smtClean="0"/>
              <a:t>（以下、当社グループといいます）は、個人情報保護の重要性に鑑み、また、保険業に対する社会の信頼をより向上</a:t>
            </a:r>
            <a:r>
              <a:rPr lang="en-US" altLang="ja-JP" sz="1800" dirty="0" smtClean="0"/>
              <a:t/>
            </a:r>
            <a:br>
              <a:rPr lang="en-US" altLang="ja-JP" sz="1800" dirty="0" smtClean="0"/>
            </a:br>
            <a:r>
              <a:rPr lang="ja-JP" altLang="en-US" sz="1800" dirty="0" smtClean="0"/>
              <a:t>させるため、お客様の個人情報を適正に取扱うことを宣言いたします。</a:t>
            </a:r>
            <a:endParaRPr lang="en-US" altLang="ja-JP" sz="1800" dirty="0" smtClean="0"/>
          </a:p>
          <a:p>
            <a:pPr marL="0" indent="0">
              <a:spcBef>
                <a:spcPts val="1000"/>
              </a:spcBef>
              <a:buNone/>
            </a:pPr>
            <a:r>
              <a:rPr lang="ja-JP" altLang="en-US" sz="1800" dirty="0" smtClean="0"/>
              <a:t>（*）被統括代理店とは、保険会社・当社と三者で代理店委託契約を締結し、</a:t>
            </a:r>
            <a:r>
              <a:rPr lang="en-US" altLang="ja-JP" sz="1800" dirty="0"/>
              <a:t/>
            </a:r>
            <a:br>
              <a:rPr lang="en-US" altLang="ja-JP" sz="1800" dirty="0"/>
            </a:br>
            <a:r>
              <a:rPr lang="ja-JP" altLang="en-US" sz="1800" dirty="0"/>
              <a:t>　</a:t>
            </a:r>
            <a:r>
              <a:rPr lang="ja-JP" altLang="en-US" sz="1800" dirty="0" smtClean="0"/>
              <a:t>　　　　　　　　　　　　　　　当社と分担・共同して代理店業務を行う代理店を指します。</a:t>
            </a:r>
            <a:endParaRPr lang="en-US" altLang="ja-JP" sz="1800" dirty="0" smtClean="0"/>
          </a:p>
          <a:p>
            <a:pPr marL="457200" indent="-457200">
              <a:spcBef>
                <a:spcPts val="3000"/>
              </a:spcBef>
              <a:buClrTx/>
              <a:buFont typeface="+mj-lt"/>
              <a:buAutoNum type="arabicPeriod"/>
            </a:pPr>
            <a:r>
              <a:rPr lang="ja-JP" altLang="en-US" sz="1800" dirty="0" smtClean="0"/>
              <a:t>法令等の遵守</a:t>
            </a:r>
            <a:r>
              <a:rPr lang="en-US" altLang="ja-JP" sz="1800" dirty="0"/>
              <a:t/>
            </a:r>
            <a:br>
              <a:rPr lang="en-US" altLang="ja-JP" sz="1800" dirty="0"/>
            </a:br>
            <a:r>
              <a:rPr lang="ja-JP" altLang="en-US" sz="1800" dirty="0" smtClean="0"/>
              <a:t>当社グループは、個人情報の保護に関する法律（個人情報保護法）</a:t>
            </a:r>
            <a:r>
              <a:rPr lang="en-US" altLang="ja-JP" sz="1800" dirty="0" smtClean="0"/>
              <a:t/>
            </a:r>
            <a:br>
              <a:rPr lang="en-US" altLang="ja-JP" sz="1800" dirty="0" smtClean="0"/>
            </a:br>
            <a:r>
              <a:rPr lang="ja-JP" altLang="en-US" sz="1800" dirty="0" smtClean="0"/>
              <a:t>その他の関連法令および関係官庁のガイドライン等を遵守します。</a:t>
            </a:r>
            <a:endParaRPr lang="en-US" altLang="ja-JP" sz="1800" dirty="0" smtClean="0"/>
          </a:p>
          <a:p>
            <a:pPr marL="457200" indent="-457200">
              <a:spcBef>
                <a:spcPts val="1500"/>
              </a:spcBef>
              <a:buClrTx/>
              <a:buFont typeface="+mj-lt"/>
              <a:buAutoNum type="arabicPeriod"/>
            </a:pPr>
            <a:r>
              <a:rPr lang="ja-JP" altLang="en-US" sz="1800" dirty="0" smtClean="0"/>
              <a:t>従業者教育</a:t>
            </a:r>
            <a:r>
              <a:rPr lang="en-US" altLang="ja-JP" sz="1800" dirty="0" smtClean="0"/>
              <a:t/>
            </a:r>
            <a:br>
              <a:rPr lang="en-US" altLang="ja-JP" sz="1800" dirty="0" smtClean="0"/>
            </a:br>
            <a:r>
              <a:rPr lang="ja-JP" altLang="en-US" sz="1800" dirty="0" smtClean="0"/>
              <a:t>当社グループは、個人情報の取扱いが適正に行われるよう従業者への</a:t>
            </a:r>
            <a:r>
              <a:rPr lang="en-US" altLang="ja-JP" sz="1800" dirty="0" smtClean="0"/>
              <a:t/>
            </a:r>
            <a:br>
              <a:rPr lang="en-US" altLang="ja-JP" sz="1800" dirty="0" smtClean="0"/>
            </a:br>
            <a:r>
              <a:rPr lang="ja-JP" altLang="en-US" sz="1800" dirty="0" smtClean="0"/>
              <a:t>教育・指導を徹底いたします。</a:t>
            </a:r>
            <a:endParaRPr lang="en-US" altLang="ja-JP" sz="1800" dirty="0" smtClean="0"/>
          </a:p>
        </p:txBody>
      </p:sp>
    </p:spTree>
    <p:extLst>
      <p:ext uri="{BB962C8B-B14F-4D97-AF65-F5344CB8AC3E}">
        <p14:creationId xmlns:p14="http://schemas.microsoft.com/office/powerpoint/2010/main" val="3011965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lnSpcReduction="10000"/>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smtClean="0"/>
          </a:p>
          <a:p>
            <a:pPr marL="457200" indent="-457200">
              <a:spcBef>
                <a:spcPts val="3000"/>
              </a:spcBef>
              <a:buClrTx/>
              <a:buFont typeface="+mj-lt"/>
              <a:buAutoNum type="arabicPeriod" startAt="3"/>
            </a:pPr>
            <a:r>
              <a:rPr lang="ja-JP" altLang="en-US" sz="1800" dirty="0" smtClean="0"/>
              <a:t>個人情報の利用目的</a:t>
            </a:r>
            <a:r>
              <a:rPr lang="en-US" altLang="ja-JP" sz="1800" dirty="0"/>
              <a:t/>
            </a:r>
            <a:br>
              <a:rPr lang="en-US" altLang="ja-JP" sz="1800" dirty="0"/>
            </a:br>
            <a:r>
              <a:rPr lang="ja-JP" altLang="en-US" sz="1800" dirty="0" smtClean="0"/>
              <a:t>当社グループは、保険会社から保険募集業務の委託を受けて取得した</a:t>
            </a:r>
            <a:r>
              <a:rPr lang="en-US" altLang="ja-JP" sz="1800" dirty="0" smtClean="0"/>
              <a:t/>
            </a:r>
            <a:br>
              <a:rPr lang="en-US" altLang="ja-JP" sz="1800" dirty="0" smtClean="0"/>
            </a:br>
            <a:r>
              <a:rPr lang="ja-JP" altLang="en-US" sz="1800" dirty="0" smtClean="0"/>
              <a:t>個人</a:t>
            </a:r>
            <a:r>
              <a:rPr lang="ja-JP" altLang="en-US" sz="1800" dirty="0"/>
              <a:t>情報（個人番号および特定個人情報については、</a:t>
            </a:r>
            <a:r>
              <a:rPr lang="en-US" altLang="ja-JP" sz="1800" dirty="0"/>
              <a:t>8.</a:t>
            </a:r>
            <a:r>
              <a:rPr lang="ja-JP" altLang="en-US" sz="1800" dirty="0"/>
              <a:t>をご参照ください）を</a:t>
            </a:r>
            <a:r>
              <a:rPr lang="ja-JP" altLang="en-US" sz="1800" dirty="0" smtClean="0"/>
              <a:t>、損害保険、生命保険およびこれらに付帯・関連するサービスの提供等の</a:t>
            </a:r>
            <a:r>
              <a:rPr lang="en-US" altLang="ja-JP" sz="1800" dirty="0" smtClean="0"/>
              <a:t/>
            </a:r>
            <a:br>
              <a:rPr lang="en-US" altLang="ja-JP" sz="1800" dirty="0" smtClean="0"/>
            </a:br>
            <a:r>
              <a:rPr lang="ja-JP" altLang="en-US" sz="1800" dirty="0" smtClean="0"/>
              <a:t>保険会社の業務遂行に必要な範囲内で、適法・公正に利用いたします。</a:t>
            </a:r>
            <a:r>
              <a:rPr lang="en-US" altLang="ja-JP" sz="1800" dirty="0" smtClean="0"/>
              <a:t/>
            </a:r>
            <a:br>
              <a:rPr lang="en-US" altLang="ja-JP" sz="1800" dirty="0" smtClean="0"/>
            </a:br>
            <a:r>
              <a:rPr lang="ja-JP" altLang="en-US" sz="1800" dirty="0" smtClean="0"/>
              <a:t>また、弊社は複数の保険会社と取引があり、</a:t>
            </a:r>
            <a:r>
              <a:rPr lang="ja-JP" altLang="en-US" sz="1800" dirty="0"/>
              <a:t>取得した個人情報を取引の</a:t>
            </a:r>
            <a:r>
              <a:rPr lang="ja-JP" altLang="en-US" sz="1800" dirty="0" smtClean="0"/>
              <a:t>ある</a:t>
            </a:r>
            <a:r>
              <a:rPr lang="en-US" altLang="ja-JP" sz="1800" dirty="0" smtClean="0"/>
              <a:t/>
            </a:r>
            <a:br>
              <a:rPr lang="en-US" altLang="ja-JP" sz="1800" dirty="0" smtClean="0"/>
            </a:br>
            <a:r>
              <a:rPr lang="ja-JP" altLang="en-US" sz="1800" dirty="0" smtClean="0"/>
              <a:t>他の保険会社の商品・サービスをご提案する為に利用させていただく事が</a:t>
            </a:r>
            <a:r>
              <a:rPr lang="en-US" altLang="ja-JP" sz="1800" dirty="0"/>
              <a:t/>
            </a:r>
            <a:br>
              <a:rPr lang="en-US" altLang="ja-JP" sz="1800" dirty="0"/>
            </a:br>
            <a:r>
              <a:rPr lang="ja-JP" altLang="en-US" sz="1800" dirty="0" smtClean="0"/>
              <a:t>あります。なお、その他の目的に利用することはございません。</a:t>
            </a:r>
            <a:r>
              <a:rPr lang="en-US" altLang="ja-JP" sz="1800" dirty="0" smtClean="0"/>
              <a:t/>
            </a:r>
            <a:br>
              <a:rPr lang="en-US" altLang="ja-JP" sz="1800" dirty="0" smtClean="0"/>
            </a:br>
            <a:r>
              <a:rPr lang="ja-JP" altLang="en-US" sz="1800" dirty="0" smtClean="0"/>
              <a:t>上記の利用目的を変更する場合には、相当の関連性を有すると合理的に</a:t>
            </a:r>
            <a:r>
              <a:rPr lang="en-US" altLang="ja-JP" sz="1800" dirty="0" smtClean="0"/>
              <a:t/>
            </a:r>
            <a:br>
              <a:rPr lang="en-US" altLang="ja-JP" sz="1800" dirty="0" smtClean="0"/>
            </a:br>
            <a:r>
              <a:rPr lang="ja-JP" altLang="en-US" sz="1800" dirty="0" smtClean="0"/>
              <a:t>認められる範囲においてのみ行い、その内容をご本人に対し、原則として</a:t>
            </a:r>
            <a:r>
              <a:rPr lang="en-US" altLang="ja-JP" sz="1800" dirty="0" smtClean="0"/>
              <a:t/>
            </a:r>
            <a:br>
              <a:rPr lang="en-US" altLang="ja-JP" sz="1800" dirty="0" smtClean="0"/>
            </a:br>
            <a:r>
              <a:rPr lang="ja-JP" altLang="en-US" sz="1800" dirty="0" smtClean="0"/>
              <a:t>書面等（電磁的記録を含む。以下同じ）により通知、または当社グループの</a:t>
            </a:r>
            <a:r>
              <a:rPr lang="en-US" altLang="ja-JP" sz="1800" dirty="0" smtClean="0"/>
              <a:t/>
            </a:r>
            <a:br>
              <a:rPr lang="en-US" altLang="ja-JP" sz="1800" dirty="0" smtClean="0"/>
            </a:br>
            <a:r>
              <a:rPr lang="ja-JP" altLang="en-US" sz="1800" dirty="0" smtClean="0"/>
              <a:t>ホームページ等により公表します。当社グループに対し保険募集業務の委託を行う保険会社の利用目的は、それぞれの会社のホームページ（次ページ）に</a:t>
            </a:r>
            <a:r>
              <a:rPr lang="en-US" altLang="ja-JP" sz="1800" dirty="0" smtClean="0"/>
              <a:t/>
            </a:r>
            <a:br>
              <a:rPr lang="en-US" altLang="ja-JP" sz="1800" dirty="0" smtClean="0"/>
            </a:br>
            <a:r>
              <a:rPr lang="ja-JP" altLang="en-US" sz="1800" dirty="0" smtClean="0"/>
              <a:t>記載してあります。</a:t>
            </a:r>
            <a:endParaRPr lang="en-US" altLang="ja-JP" sz="1800" dirty="0" smtClean="0"/>
          </a:p>
        </p:txBody>
      </p:sp>
    </p:spTree>
    <p:extLst>
      <p:ext uri="{BB962C8B-B14F-4D97-AF65-F5344CB8AC3E}">
        <p14:creationId xmlns:p14="http://schemas.microsoft.com/office/powerpoint/2010/main" val="2788079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0" indent="0">
              <a:spcBef>
                <a:spcPts val="3000"/>
              </a:spcBef>
              <a:buClrTx/>
              <a:buNone/>
            </a:pPr>
            <a:r>
              <a:rPr lang="en-US" altLang="ja-JP" sz="1800" dirty="0" smtClean="0"/>
              <a:t>【</a:t>
            </a:r>
            <a:r>
              <a:rPr lang="ja-JP" altLang="en-US" sz="1800" dirty="0" smtClean="0"/>
              <a:t>当社グループと取引のある保険会社</a:t>
            </a:r>
            <a:r>
              <a:rPr lang="en-US" altLang="ja-JP" sz="1800" dirty="0" smtClean="0"/>
              <a:t>】</a:t>
            </a:r>
          </a:p>
          <a:p>
            <a:pPr>
              <a:spcBef>
                <a:spcPts val="2200"/>
              </a:spcBef>
              <a:buFont typeface="Arial" panose="020B0604020202020204" pitchFamily="34" charset="0"/>
              <a:buChar char="•"/>
            </a:pPr>
            <a:r>
              <a:rPr lang="ja-JP" altLang="en-US" sz="1800" dirty="0" smtClean="0"/>
              <a:t>損害保険ジャパン株式会社　　　　　　　　　　　  　</a:t>
            </a:r>
            <a:r>
              <a:rPr lang="en-US" altLang="ja-JP" sz="1800" dirty="0"/>
              <a:t>https://www.sompo-japan.co.jp/</a:t>
            </a:r>
            <a:endParaRPr lang="en-US" altLang="ja-JP" sz="1800" dirty="0" smtClean="0"/>
          </a:p>
          <a:p>
            <a:pPr>
              <a:spcBef>
                <a:spcPts val="2200"/>
              </a:spcBef>
              <a:buFont typeface="Arial" panose="020B0604020202020204" pitchFamily="34" charset="0"/>
              <a:buChar char="•"/>
            </a:pPr>
            <a:r>
              <a:rPr lang="en-US" altLang="ja-JP" sz="1800" dirty="0" smtClean="0"/>
              <a:t>SOMPO</a:t>
            </a:r>
            <a:r>
              <a:rPr lang="ja-JP" altLang="en-US" sz="1800" dirty="0" smtClean="0"/>
              <a:t>ひまわり生命保険株式会社　　　　　　　</a:t>
            </a:r>
            <a:r>
              <a:rPr lang="en-US" altLang="ja-JP" sz="1800" dirty="0" smtClean="0"/>
              <a:t>https</a:t>
            </a:r>
            <a:r>
              <a:rPr lang="en-US" altLang="ja-JP" sz="1800" dirty="0"/>
              <a:t>://www.himawari-life.co.jp/</a:t>
            </a:r>
            <a:endParaRPr lang="en-US" altLang="ja-JP" sz="1800" dirty="0" smtClean="0"/>
          </a:p>
          <a:p>
            <a:pPr>
              <a:spcBef>
                <a:spcPts val="2200"/>
              </a:spcBef>
              <a:buFont typeface="Arial" panose="020B0604020202020204" pitchFamily="34" charset="0"/>
              <a:buChar char="•"/>
            </a:pPr>
            <a:r>
              <a:rPr lang="ja-JP" altLang="en-US" sz="1800" dirty="0"/>
              <a:t>東京海上日動火災保険株式</a:t>
            </a:r>
            <a:r>
              <a:rPr lang="ja-JP" altLang="en-US" sz="1800" dirty="0" smtClean="0"/>
              <a:t>会社　　　　</a:t>
            </a:r>
            <a:r>
              <a:rPr lang="en-US" altLang="ja-JP" sz="1800" dirty="0" smtClean="0"/>
              <a:t>https</a:t>
            </a:r>
            <a:r>
              <a:rPr lang="en-US" altLang="ja-JP" sz="1800" dirty="0"/>
              <a:t>://www.tokiomarine-nichido.co.jp/</a:t>
            </a:r>
            <a:endParaRPr lang="en-US" altLang="ja-JP" sz="1800" dirty="0" smtClean="0"/>
          </a:p>
          <a:p>
            <a:pPr>
              <a:spcBef>
                <a:spcPts val="2200"/>
              </a:spcBef>
              <a:buFont typeface="Arial" panose="020B0604020202020204" pitchFamily="34" charset="0"/>
              <a:buChar char="•"/>
            </a:pPr>
            <a:r>
              <a:rPr lang="ja-JP" altLang="en-US" sz="1800" dirty="0"/>
              <a:t>東京海上</a:t>
            </a:r>
            <a:r>
              <a:rPr lang="ja-JP" altLang="en-US" sz="1800" dirty="0" smtClean="0"/>
              <a:t>日動あんしん生命保険株式会社　　　　 </a:t>
            </a:r>
            <a:r>
              <a:rPr lang="en-US" altLang="ja-JP" sz="1800" dirty="0" smtClean="0"/>
              <a:t>https</a:t>
            </a:r>
            <a:r>
              <a:rPr lang="en-US" altLang="ja-JP" sz="1800" dirty="0"/>
              <a:t>://www.tmn-anshin.co.jp/</a:t>
            </a:r>
            <a:endParaRPr lang="en-US" altLang="ja-JP" sz="1800" dirty="0" smtClean="0"/>
          </a:p>
          <a:p>
            <a:pPr>
              <a:spcBef>
                <a:spcPts val="2200"/>
              </a:spcBef>
              <a:buFont typeface="Arial" panose="020B0604020202020204" pitchFamily="34" charset="0"/>
              <a:buChar char="•"/>
            </a:pPr>
            <a:r>
              <a:rPr lang="ja-JP" altLang="en-US" sz="1800" dirty="0"/>
              <a:t>第一生命</a:t>
            </a:r>
            <a:r>
              <a:rPr lang="ja-JP" altLang="en-US" sz="1800" dirty="0" smtClean="0"/>
              <a:t>保険株式会社　　　　　　　　　　　　　　  　</a:t>
            </a:r>
            <a:r>
              <a:rPr lang="en-US" altLang="ja-JP" sz="1800" dirty="0"/>
              <a:t>https://www.dai-ichi-life.co.jp/</a:t>
            </a:r>
          </a:p>
        </p:txBody>
      </p:sp>
    </p:spTree>
    <p:extLst>
      <p:ext uri="{BB962C8B-B14F-4D97-AF65-F5344CB8AC3E}">
        <p14:creationId xmlns:p14="http://schemas.microsoft.com/office/powerpoint/2010/main" val="32931946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lnSpc>
                <a:spcPct val="150000"/>
              </a:lnSpc>
              <a:spcBef>
                <a:spcPts val="3000"/>
              </a:spcBef>
              <a:buNone/>
            </a:pPr>
            <a:r>
              <a:rPr lang="ja-JP" altLang="en-US" sz="1800" dirty="0"/>
              <a:t>当社グループに対しカーリース、その他自動車関連サービスに関する照会・取次および、これらに付帯・関連するサービスの提供等の業務委託を行う会社の利用目的は、それぞれの会社の</a:t>
            </a:r>
            <a:r>
              <a:rPr lang="en-US" altLang="ja-JP" sz="1800" dirty="0"/>
              <a:t>HP</a:t>
            </a:r>
            <a:r>
              <a:rPr lang="ja-JP" altLang="en-US" sz="1800" dirty="0"/>
              <a:t>等に記載・掲示してあります。</a:t>
            </a:r>
            <a:endParaRPr lang="en-US" altLang="ja-JP" sz="1800" dirty="0"/>
          </a:p>
          <a:p>
            <a:pPr marL="0" indent="0">
              <a:spcBef>
                <a:spcPts val="3000"/>
              </a:spcBef>
              <a:buNone/>
            </a:pPr>
            <a:endParaRPr lang="ja-JP" altLang="en-US" sz="1800" dirty="0"/>
          </a:p>
          <a:p>
            <a:pPr>
              <a:spcBef>
                <a:spcPts val="2200"/>
              </a:spcBef>
              <a:buFont typeface="Arial" panose="020B0604020202020204" pitchFamily="34" charset="0"/>
              <a:buChar char="•"/>
            </a:pPr>
            <a:r>
              <a:rPr lang="ja-JP" altLang="en-US" sz="1800" dirty="0"/>
              <a:t>株式会社 </a:t>
            </a:r>
            <a:r>
              <a:rPr lang="en-US" altLang="ja-JP" sz="1800" dirty="0" err="1"/>
              <a:t>DeNA</a:t>
            </a:r>
            <a:r>
              <a:rPr lang="en-US" altLang="ja-JP" sz="1800" dirty="0"/>
              <a:t> SOMPO </a:t>
            </a:r>
            <a:r>
              <a:rPr lang="en-US" altLang="ja-JP" sz="1800" dirty="0" err="1"/>
              <a:t>Carlife</a:t>
            </a:r>
            <a:r>
              <a:rPr lang="ja-JP" altLang="en-US" sz="1800" dirty="0"/>
              <a:t>　　　　　　　　　</a:t>
            </a:r>
            <a:r>
              <a:rPr lang="en-US" altLang="ja-JP" sz="1800" dirty="0"/>
              <a:t>https://ds-carlife.jp/</a:t>
            </a:r>
          </a:p>
          <a:p>
            <a:pPr>
              <a:spcBef>
                <a:spcPts val="2200"/>
              </a:spcBef>
              <a:buFont typeface="Arial" panose="020B0604020202020204" pitchFamily="34" charset="0"/>
              <a:buChar char="•"/>
            </a:pPr>
            <a:r>
              <a:rPr lang="ja-JP" altLang="en-US" sz="1800" dirty="0"/>
              <a:t>株式会社 </a:t>
            </a:r>
            <a:r>
              <a:rPr lang="en-US" altLang="ja-JP" sz="1800" dirty="0"/>
              <a:t>J-FILED</a:t>
            </a:r>
            <a:r>
              <a:rPr lang="ja-JP" altLang="en-US" sz="1800" dirty="0"/>
              <a:t>　　　　　　　　　　　　　　　　　　（別紙参照）</a:t>
            </a:r>
            <a:endParaRPr lang="en-US" altLang="ja-JP" sz="1800" dirty="0"/>
          </a:p>
        </p:txBody>
      </p:sp>
    </p:spTree>
    <p:extLst>
      <p:ext uri="{BB962C8B-B14F-4D97-AF65-F5344CB8AC3E}">
        <p14:creationId xmlns:p14="http://schemas.microsoft.com/office/powerpoint/2010/main" val="531427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smtClean="0"/>
          </a:p>
          <a:p>
            <a:pPr marL="457200" indent="-457200">
              <a:spcBef>
                <a:spcPts val="3000"/>
              </a:spcBef>
              <a:buClrTx/>
              <a:buFont typeface="+mj-lt"/>
              <a:buAutoNum type="arabicPeriod" startAt="4"/>
            </a:pPr>
            <a:r>
              <a:rPr lang="ja-JP" altLang="en-US" sz="1800" dirty="0" smtClean="0"/>
              <a:t>個人情報の取得</a:t>
            </a:r>
            <a:r>
              <a:rPr lang="en-US" altLang="ja-JP" sz="1800" dirty="0" smtClean="0"/>
              <a:t/>
            </a:r>
            <a:br>
              <a:rPr lang="en-US" altLang="ja-JP" sz="1800" dirty="0" smtClean="0"/>
            </a:br>
            <a:r>
              <a:rPr lang="ja-JP" altLang="en-US" sz="1800" dirty="0" smtClean="0"/>
              <a:t>当社グループは、業務上必要な範囲で、かつ適法で公正な手段により</a:t>
            </a:r>
            <a:r>
              <a:rPr lang="en-US" altLang="ja-JP" sz="1800" dirty="0"/>
              <a:t/>
            </a:r>
            <a:br>
              <a:rPr lang="en-US" altLang="ja-JP" sz="1800" dirty="0"/>
            </a:br>
            <a:r>
              <a:rPr lang="ja-JP" altLang="en-US" sz="1800" dirty="0" smtClean="0"/>
              <a:t>個人情報を取得します（</a:t>
            </a:r>
            <a:r>
              <a:rPr lang="ja-JP" altLang="en-US" sz="1800" dirty="0"/>
              <a:t>個人番号および特定個人情報については</a:t>
            </a:r>
            <a:r>
              <a:rPr lang="ja-JP" altLang="en-US" sz="1800" dirty="0" smtClean="0"/>
              <a:t>、</a:t>
            </a:r>
            <a:r>
              <a:rPr lang="en-US" altLang="ja-JP" sz="1800" dirty="0" smtClean="0"/>
              <a:t/>
            </a:r>
            <a:br>
              <a:rPr lang="en-US" altLang="ja-JP" sz="1800" dirty="0" smtClean="0"/>
            </a:br>
            <a:r>
              <a:rPr lang="en-US" altLang="ja-JP" sz="1800" dirty="0" smtClean="0"/>
              <a:t>8</a:t>
            </a:r>
            <a:r>
              <a:rPr lang="en-US" altLang="ja-JP" sz="1800" dirty="0"/>
              <a:t>.</a:t>
            </a:r>
            <a:r>
              <a:rPr lang="ja-JP" altLang="en-US" sz="1800" dirty="0"/>
              <a:t>をご参照ください</a:t>
            </a:r>
            <a:r>
              <a:rPr lang="ja-JP" altLang="en-US" sz="1800" dirty="0" smtClean="0"/>
              <a:t>）。</a:t>
            </a:r>
            <a:endParaRPr lang="en-US" altLang="ja-JP" sz="1800" dirty="0" smtClean="0"/>
          </a:p>
          <a:p>
            <a:pPr marL="457200" indent="-457200">
              <a:spcBef>
                <a:spcPts val="3000"/>
              </a:spcBef>
              <a:buClrTx/>
              <a:buFont typeface="+mj-lt"/>
              <a:buAutoNum type="arabicPeriod" startAt="4"/>
            </a:pPr>
            <a:r>
              <a:rPr lang="ja-JP" altLang="en-US" sz="1800" dirty="0"/>
              <a:t>個人データの安全管理</a:t>
            </a:r>
            <a:r>
              <a:rPr lang="ja-JP" altLang="en-US" sz="1800" dirty="0" smtClean="0"/>
              <a:t>措置</a:t>
            </a:r>
            <a:r>
              <a:rPr lang="en-US" altLang="ja-JP" sz="1800" dirty="0"/>
              <a:t/>
            </a:r>
            <a:br>
              <a:rPr lang="en-US" altLang="ja-JP" sz="1800" dirty="0"/>
            </a:br>
            <a:r>
              <a:rPr lang="ja-JP" altLang="en-US" sz="1800" dirty="0" smtClean="0"/>
              <a:t>当社グループは、取り扱う個人データ（</a:t>
            </a:r>
            <a:r>
              <a:rPr lang="en-US" altLang="ja-JP" sz="1800" dirty="0" smtClean="0"/>
              <a:t>8.</a:t>
            </a:r>
            <a:r>
              <a:rPr lang="ja-JP" altLang="en-US" sz="1800" dirty="0" smtClean="0"/>
              <a:t>の個人番号および特定個人情報を</a:t>
            </a:r>
            <a:r>
              <a:rPr lang="en-US" altLang="ja-JP" sz="1800" dirty="0" smtClean="0"/>
              <a:t/>
            </a:r>
            <a:br>
              <a:rPr lang="en-US" altLang="ja-JP" sz="1800" dirty="0" smtClean="0"/>
            </a:br>
            <a:r>
              <a:rPr lang="ja-JP" altLang="en-US" sz="1800" dirty="0" smtClean="0"/>
              <a:t>含みます。また、当社グループが取得し、または取得しようとしている個人情報であって、個人データとして取り扱われることが予定されているものを含みます。）の</a:t>
            </a:r>
            <a:r>
              <a:rPr lang="en-US" altLang="ja-JP" sz="1800" dirty="0" smtClean="0"/>
              <a:t/>
            </a:r>
            <a:br>
              <a:rPr lang="en-US" altLang="ja-JP" sz="1800" dirty="0" smtClean="0"/>
            </a:br>
            <a:r>
              <a:rPr lang="ja-JP" altLang="en-US" sz="1800" dirty="0" smtClean="0"/>
              <a:t>漏洩、減失または毀損の防止、その他の個人データの安全管理のため、</a:t>
            </a:r>
            <a:r>
              <a:rPr lang="en-US" altLang="ja-JP" sz="1800" dirty="0" smtClean="0"/>
              <a:t/>
            </a:r>
            <a:br>
              <a:rPr lang="en-US" altLang="ja-JP" sz="1800" dirty="0" smtClean="0"/>
            </a:br>
            <a:r>
              <a:rPr lang="ja-JP" altLang="en-US" sz="1800" dirty="0" smtClean="0"/>
              <a:t>安全管理に関する取扱規定などの整備および実施体制の整備など、十分な</a:t>
            </a:r>
            <a:r>
              <a:rPr lang="en-US" altLang="ja-JP" sz="1800" dirty="0" smtClean="0"/>
              <a:t/>
            </a:r>
            <a:br>
              <a:rPr lang="en-US" altLang="ja-JP" sz="1800" dirty="0" smtClean="0"/>
            </a:br>
            <a:r>
              <a:rPr lang="ja-JP" altLang="en-US" sz="1800" dirty="0" smtClean="0"/>
              <a:t>セキュリティ対策を講じると共に、利用目的の達成に必要とされる</a:t>
            </a:r>
            <a:r>
              <a:rPr lang="en-US" altLang="ja-JP" sz="1800" dirty="0" smtClean="0"/>
              <a:t/>
            </a:r>
            <a:br>
              <a:rPr lang="en-US" altLang="ja-JP" sz="1800" dirty="0" smtClean="0"/>
            </a:br>
            <a:r>
              <a:rPr lang="ja-JP" altLang="en-US" sz="1800" dirty="0" smtClean="0"/>
              <a:t>正確性・最新性を確保するために適切な措置を講じています。</a:t>
            </a:r>
            <a:endParaRPr lang="en-US" altLang="ja-JP" sz="1800" dirty="0" smtClean="0"/>
          </a:p>
        </p:txBody>
      </p:sp>
    </p:spTree>
    <p:extLst>
      <p:ext uri="{BB962C8B-B14F-4D97-AF65-F5344CB8AC3E}">
        <p14:creationId xmlns:p14="http://schemas.microsoft.com/office/powerpoint/2010/main" val="3123341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a:p>
          <a:p>
            <a:pPr marL="0" indent="0">
              <a:spcBef>
                <a:spcPts val="3000"/>
              </a:spcBef>
              <a:buNone/>
            </a:pPr>
            <a:r>
              <a:rPr lang="ja-JP" altLang="en-US" sz="1800" dirty="0" smtClean="0"/>
              <a:t>当社グループは、個人データの安全管理措置に関する社内規定を別途定めており、その具体的な内容は主として以下の通りです。</a:t>
            </a:r>
            <a:r>
              <a:rPr lang="en-US" altLang="ja-JP" sz="1800" dirty="0" smtClean="0"/>
              <a:t/>
            </a:r>
            <a:br>
              <a:rPr lang="en-US" altLang="ja-JP" sz="1800" dirty="0" smtClean="0"/>
            </a:br>
            <a:r>
              <a:rPr lang="ja-JP" altLang="en-US" sz="1800" dirty="0" smtClean="0"/>
              <a:t>安全管理措置に関するご質問については、お問合せ窓口までお寄せください。</a:t>
            </a:r>
            <a:endParaRPr lang="en-US" altLang="ja-JP" sz="1800" dirty="0" smtClean="0"/>
          </a:p>
          <a:p>
            <a:pPr marL="342900" indent="-342900">
              <a:spcBef>
                <a:spcPts val="3000"/>
              </a:spcBef>
              <a:buClrTx/>
              <a:buFont typeface="+mj-ea"/>
              <a:buAutoNum type="circleNumDbPlain"/>
            </a:pPr>
            <a:r>
              <a:rPr lang="ja-JP" altLang="en-US" sz="1800" dirty="0" smtClean="0"/>
              <a:t>基本方針の整備</a:t>
            </a:r>
            <a:r>
              <a:rPr lang="en-US" altLang="ja-JP" sz="1800" dirty="0"/>
              <a:t/>
            </a:r>
            <a:br>
              <a:rPr lang="en-US" altLang="ja-JP" sz="1800" dirty="0"/>
            </a:br>
            <a:r>
              <a:rPr lang="ja-JP" altLang="en-US" sz="1800" dirty="0" smtClean="0"/>
              <a:t>個人データの適正な取扱いの確保のため、「関係法令・ガイドライン等の厳守」、</a:t>
            </a:r>
            <a:r>
              <a:rPr lang="en-US" altLang="ja-JP" sz="1800" dirty="0" smtClean="0"/>
              <a:t/>
            </a:r>
            <a:br>
              <a:rPr lang="en-US" altLang="ja-JP" sz="1800" dirty="0" smtClean="0"/>
            </a:br>
            <a:r>
              <a:rPr lang="ja-JP" altLang="en-US" sz="1800" dirty="0" smtClean="0"/>
              <a:t>「安全管理措置に関する事項」、「質問および苦情処理の窓口」等について</a:t>
            </a:r>
            <a:r>
              <a:rPr lang="en-US" altLang="ja-JP" sz="1800" dirty="0"/>
              <a:t/>
            </a:r>
            <a:br>
              <a:rPr lang="en-US" altLang="ja-JP" sz="1800" dirty="0"/>
            </a:br>
            <a:r>
              <a:rPr lang="ja-JP" altLang="en-US" sz="1800" dirty="0" smtClean="0"/>
              <a:t>本基本方針を策定し、必要に応じて見直しています。</a:t>
            </a:r>
            <a:endParaRPr lang="en-US" altLang="ja-JP" sz="1800" dirty="0" smtClean="0"/>
          </a:p>
          <a:p>
            <a:pPr marL="342900" indent="-342900">
              <a:spcBef>
                <a:spcPts val="3000"/>
              </a:spcBef>
              <a:buClrTx/>
              <a:buFont typeface="+mj-ea"/>
              <a:buAutoNum type="circleNumDbPlain"/>
            </a:pPr>
            <a:r>
              <a:rPr lang="ja-JP" altLang="en-US" sz="1800" dirty="0"/>
              <a:t>個人データの安全管理</a:t>
            </a:r>
            <a:r>
              <a:rPr lang="ja-JP" altLang="en-US" sz="1800" dirty="0" smtClean="0"/>
              <a:t>に係わる取扱規定の整備</a:t>
            </a:r>
            <a:r>
              <a:rPr lang="en-US" altLang="ja-JP" sz="1800" dirty="0" smtClean="0"/>
              <a:t/>
            </a:r>
            <a:br>
              <a:rPr lang="en-US" altLang="ja-JP" sz="1800" dirty="0" smtClean="0"/>
            </a:br>
            <a:r>
              <a:rPr lang="ja-JP" altLang="en-US" sz="1800" dirty="0" smtClean="0"/>
              <a:t>取得、利用、保存、提供、削除・廃棄等の段階ごとに、取扱方法、責任者・担当者およびその任務等についての規定を整備し、必要に応じて見直しています。</a:t>
            </a:r>
            <a:endParaRPr lang="en-US" altLang="ja-JP" sz="1800" dirty="0" smtClean="0"/>
          </a:p>
        </p:txBody>
      </p:sp>
    </p:spTree>
    <p:extLst>
      <p:ext uri="{BB962C8B-B14F-4D97-AF65-F5344CB8AC3E}">
        <p14:creationId xmlns:p14="http://schemas.microsoft.com/office/powerpoint/2010/main" val="3395405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a:p>
          <a:p>
            <a:pPr marL="342900" indent="-342900">
              <a:spcBef>
                <a:spcPts val="3000"/>
              </a:spcBef>
              <a:buClrTx/>
              <a:buFont typeface="+mj-ea"/>
              <a:buAutoNum type="circleNumDbPlain" startAt="3"/>
            </a:pPr>
            <a:r>
              <a:rPr lang="ja-JP" altLang="en-US" sz="1800" dirty="0"/>
              <a:t>組織的安全管理</a:t>
            </a:r>
            <a:r>
              <a:rPr lang="ja-JP" altLang="en-US" sz="1800" dirty="0" smtClean="0"/>
              <a:t>措置</a:t>
            </a:r>
            <a:r>
              <a:rPr lang="en-US" altLang="ja-JP" sz="1800" dirty="0" smtClean="0"/>
              <a:t/>
            </a:r>
            <a:br>
              <a:rPr lang="en-US" altLang="ja-JP" sz="1800" dirty="0" smtClean="0"/>
            </a:br>
            <a:r>
              <a:rPr lang="ja-JP" altLang="en-US" sz="1800" dirty="0" smtClean="0"/>
              <a:t>・個人データの管理責任者等の設置</a:t>
            </a:r>
            <a:r>
              <a:rPr lang="en-US" altLang="ja-JP" sz="1800" dirty="0" smtClean="0"/>
              <a:t/>
            </a:r>
            <a:br>
              <a:rPr lang="en-US" altLang="ja-JP" sz="1800" dirty="0" smtClean="0"/>
            </a:br>
            <a:r>
              <a:rPr lang="ja-JP" altLang="en-US" sz="1800" dirty="0"/>
              <a:t>・就業規則</a:t>
            </a:r>
            <a:r>
              <a:rPr lang="ja-JP" altLang="en-US" sz="1800" dirty="0" smtClean="0"/>
              <a:t>等における安全管理措置の整備</a:t>
            </a:r>
            <a:r>
              <a:rPr lang="en-US" altLang="ja-JP" sz="1800" dirty="0" smtClean="0"/>
              <a:t/>
            </a:r>
            <a:br>
              <a:rPr lang="en-US" altLang="ja-JP" sz="1800" dirty="0" smtClean="0"/>
            </a:br>
            <a:r>
              <a:rPr lang="ja-JP" altLang="en-US" sz="1800" dirty="0" smtClean="0"/>
              <a:t>・個人データの安全管理に係わる取扱規定に従った運用</a:t>
            </a:r>
            <a:r>
              <a:rPr lang="en-US" altLang="ja-JP" sz="1800" dirty="0" smtClean="0"/>
              <a:t/>
            </a:r>
            <a:br>
              <a:rPr lang="en-US" altLang="ja-JP" sz="1800" dirty="0" smtClean="0"/>
            </a:br>
            <a:r>
              <a:rPr lang="ja-JP" altLang="en-US" sz="1800" dirty="0" smtClean="0"/>
              <a:t>・個人データの取扱状況を確認できる手段の整備</a:t>
            </a:r>
            <a:r>
              <a:rPr lang="en-US" altLang="ja-JP" sz="1800" dirty="0"/>
              <a:t/>
            </a:r>
            <a:br>
              <a:rPr lang="en-US" altLang="ja-JP" sz="1800" dirty="0"/>
            </a:br>
            <a:r>
              <a:rPr lang="ja-JP" altLang="en-US" sz="1800" dirty="0" smtClean="0"/>
              <a:t>・個人データの取扱状況の点検及び監査体制の整備と実施</a:t>
            </a:r>
            <a:r>
              <a:rPr lang="en-US" altLang="ja-JP" sz="1800" dirty="0" smtClean="0"/>
              <a:t/>
            </a:r>
            <a:br>
              <a:rPr lang="en-US" altLang="ja-JP" sz="1800" dirty="0" smtClean="0"/>
            </a:br>
            <a:r>
              <a:rPr lang="ja-JP" altLang="en-US" sz="1800" dirty="0" smtClean="0"/>
              <a:t>・漏洩等の事案に対応する体制の整備</a:t>
            </a:r>
            <a:endParaRPr lang="en-US" altLang="ja-JP" sz="1800" dirty="0" smtClean="0"/>
          </a:p>
          <a:p>
            <a:pPr marL="342900" indent="-342900">
              <a:spcBef>
                <a:spcPts val="2000"/>
              </a:spcBef>
              <a:buClrTx/>
              <a:buFont typeface="+mj-ea"/>
              <a:buAutoNum type="circleNumDbPlain" startAt="3"/>
            </a:pPr>
            <a:r>
              <a:rPr lang="ja-JP" altLang="en-US" sz="1800" dirty="0"/>
              <a:t>人的安全管理</a:t>
            </a:r>
            <a:r>
              <a:rPr lang="ja-JP" altLang="en-US" sz="1800" dirty="0" smtClean="0"/>
              <a:t>措置</a:t>
            </a:r>
            <a:r>
              <a:rPr lang="en-US" altLang="ja-JP" sz="1800" dirty="0"/>
              <a:t/>
            </a:r>
            <a:br>
              <a:rPr lang="en-US" altLang="ja-JP" sz="1800" dirty="0"/>
            </a:br>
            <a:r>
              <a:rPr lang="ja-JP" altLang="en-US" sz="1800" dirty="0" smtClean="0"/>
              <a:t>・従業者との個人データの非開示契約等の締結</a:t>
            </a:r>
            <a:r>
              <a:rPr lang="en-US" altLang="ja-JP" sz="1800" dirty="0" smtClean="0"/>
              <a:t/>
            </a:r>
            <a:br>
              <a:rPr lang="en-US" altLang="ja-JP" sz="1800" dirty="0" smtClean="0"/>
            </a:br>
            <a:r>
              <a:rPr lang="ja-JP" altLang="en-US" sz="1800" dirty="0" smtClean="0"/>
              <a:t>・従業者の役割・責任等の明確化</a:t>
            </a:r>
            <a:r>
              <a:rPr lang="en-US" altLang="ja-JP" sz="1800" dirty="0" smtClean="0"/>
              <a:t/>
            </a:r>
            <a:br>
              <a:rPr lang="en-US" altLang="ja-JP" sz="1800" dirty="0" smtClean="0"/>
            </a:br>
            <a:r>
              <a:rPr lang="ja-JP" altLang="en-US" sz="1800" dirty="0" smtClean="0"/>
              <a:t>・従業者への安全管理措置の周知徹底、教育及び訓練</a:t>
            </a:r>
            <a:r>
              <a:rPr lang="en-US" altLang="ja-JP" sz="1800" dirty="0" smtClean="0"/>
              <a:t/>
            </a:r>
            <a:br>
              <a:rPr lang="en-US" altLang="ja-JP" sz="1800" dirty="0" smtClean="0"/>
            </a:br>
            <a:r>
              <a:rPr lang="ja-JP" altLang="en-US" sz="1800" dirty="0" smtClean="0"/>
              <a:t>・従業者による個人データ管理手続きの遵守状況の確認</a:t>
            </a:r>
            <a:endParaRPr lang="en-US" altLang="ja-JP" sz="1800" dirty="0" smtClean="0"/>
          </a:p>
        </p:txBody>
      </p:sp>
    </p:spTree>
    <p:extLst>
      <p:ext uri="{BB962C8B-B14F-4D97-AF65-F5344CB8AC3E}">
        <p14:creationId xmlns:p14="http://schemas.microsoft.com/office/powerpoint/2010/main" val="22984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lnSpcReduction="10000"/>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a:p>
          <a:p>
            <a:pPr marL="342900" indent="-342900">
              <a:spcBef>
                <a:spcPts val="3000"/>
              </a:spcBef>
              <a:buClrTx/>
              <a:buFont typeface="+mj-ea"/>
              <a:buAutoNum type="circleNumDbPlain" startAt="5"/>
            </a:pPr>
            <a:r>
              <a:rPr lang="ja-JP" altLang="en-US" sz="1800" dirty="0" smtClean="0"/>
              <a:t>物理的安全管理措置</a:t>
            </a:r>
            <a:r>
              <a:rPr lang="en-US" altLang="ja-JP" sz="1800" dirty="0" smtClean="0"/>
              <a:t/>
            </a:r>
            <a:br>
              <a:rPr lang="en-US" altLang="ja-JP" sz="1800" dirty="0" smtClean="0"/>
            </a:br>
            <a:r>
              <a:rPr lang="ja-JP" altLang="en-US" sz="1800" dirty="0" smtClean="0"/>
              <a:t>・個人データの取扱区域等の管理</a:t>
            </a:r>
            <a:r>
              <a:rPr lang="en-US" altLang="ja-JP" sz="1800" dirty="0" smtClean="0"/>
              <a:t/>
            </a:r>
            <a:br>
              <a:rPr lang="en-US" altLang="ja-JP" sz="1800" dirty="0" smtClean="0"/>
            </a:br>
            <a:r>
              <a:rPr lang="ja-JP" altLang="en-US" sz="1800" dirty="0" smtClean="0"/>
              <a:t>・機器および電子媒体等の盗難等の防止</a:t>
            </a:r>
            <a:r>
              <a:rPr lang="en-US" altLang="ja-JP" sz="1800" dirty="0" smtClean="0"/>
              <a:t/>
            </a:r>
            <a:br>
              <a:rPr lang="en-US" altLang="ja-JP" sz="1800" dirty="0" smtClean="0"/>
            </a:br>
            <a:r>
              <a:rPr lang="ja-JP" altLang="en-US" sz="1800" dirty="0" smtClean="0"/>
              <a:t>・電子媒体等を持ち運ぶ場合の漏洩等の防止</a:t>
            </a:r>
            <a:r>
              <a:rPr lang="en-US" altLang="ja-JP" sz="1800" dirty="0" smtClean="0"/>
              <a:t/>
            </a:r>
            <a:br>
              <a:rPr lang="en-US" altLang="ja-JP" sz="1800" dirty="0" smtClean="0"/>
            </a:br>
            <a:r>
              <a:rPr lang="ja-JP" altLang="en-US" sz="1800" dirty="0" smtClean="0"/>
              <a:t>・個人データの削除および機器、電子媒体等の廃棄</a:t>
            </a:r>
            <a:endParaRPr lang="en-US" altLang="ja-JP" sz="1800" dirty="0" smtClean="0"/>
          </a:p>
          <a:p>
            <a:pPr marL="342900" indent="-342900">
              <a:spcBef>
                <a:spcPts val="2000"/>
              </a:spcBef>
              <a:buClrTx/>
              <a:buFont typeface="+mj-ea"/>
              <a:buAutoNum type="circleNumDbPlain" startAt="5"/>
            </a:pPr>
            <a:r>
              <a:rPr lang="ja-JP" altLang="en-US" sz="1800" dirty="0" smtClean="0"/>
              <a:t>技術的安全管理措置</a:t>
            </a:r>
            <a:r>
              <a:rPr lang="en-US" altLang="ja-JP" sz="1800" dirty="0" smtClean="0"/>
              <a:t/>
            </a:r>
            <a:br>
              <a:rPr lang="en-US" altLang="ja-JP" sz="1800" dirty="0" smtClean="0"/>
            </a:br>
            <a:r>
              <a:rPr lang="ja-JP" altLang="en-US" sz="1800" dirty="0" smtClean="0"/>
              <a:t>・個人データの利用者の識別および認証</a:t>
            </a:r>
            <a:r>
              <a:rPr lang="en-US" altLang="ja-JP" sz="1800" dirty="0" smtClean="0"/>
              <a:t/>
            </a:r>
            <a:br>
              <a:rPr lang="en-US" altLang="ja-JP" sz="1800" dirty="0" smtClean="0"/>
            </a:br>
            <a:r>
              <a:rPr lang="ja-JP" altLang="en-US" sz="1800" dirty="0" smtClean="0"/>
              <a:t>・個人データの管理区分の設定およびアクセス制御</a:t>
            </a:r>
            <a:r>
              <a:rPr lang="en-US" altLang="ja-JP" sz="1800" dirty="0" smtClean="0"/>
              <a:t/>
            </a:r>
            <a:br>
              <a:rPr lang="en-US" altLang="ja-JP" sz="1800" dirty="0" smtClean="0"/>
            </a:br>
            <a:r>
              <a:rPr lang="ja-JP" altLang="en-US" sz="1800" dirty="0" smtClean="0"/>
              <a:t>・個人データへのアクセス権限の管理</a:t>
            </a:r>
            <a:r>
              <a:rPr lang="en-US" altLang="ja-JP" sz="1800" dirty="0" smtClean="0"/>
              <a:t/>
            </a:r>
            <a:br>
              <a:rPr lang="en-US" altLang="ja-JP" sz="1800" dirty="0" smtClean="0"/>
            </a:br>
            <a:r>
              <a:rPr lang="ja-JP" altLang="en-US" sz="1800" dirty="0" smtClean="0"/>
              <a:t>・個人データの漏洩・毀損等防止策</a:t>
            </a:r>
            <a:r>
              <a:rPr lang="en-US" altLang="ja-JP" sz="1800" dirty="0" smtClean="0"/>
              <a:t/>
            </a:r>
            <a:br>
              <a:rPr lang="en-US" altLang="ja-JP" sz="1800" dirty="0" smtClean="0"/>
            </a:br>
            <a:r>
              <a:rPr lang="ja-JP" altLang="en-US" sz="1800" dirty="0" smtClean="0"/>
              <a:t>・個人データへのアクセスの記録および分析</a:t>
            </a:r>
            <a:r>
              <a:rPr lang="en-US" altLang="ja-JP" sz="1800" dirty="0" smtClean="0"/>
              <a:t/>
            </a:r>
            <a:br>
              <a:rPr lang="en-US" altLang="ja-JP" sz="1800" dirty="0" smtClean="0"/>
            </a:br>
            <a:r>
              <a:rPr lang="ja-JP" altLang="en-US" sz="1800" dirty="0" smtClean="0"/>
              <a:t>・個人データを取り扱う情報システムの稼働状況の記録及び分析</a:t>
            </a:r>
            <a:r>
              <a:rPr lang="en-US" altLang="ja-JP" sz="1800" dirty="0" smtClean="0"/>
              <a:t/>
            </a:r>
            <a:br>
              <a:rPr lang="en-US" altLang="ja-JP" sz="1800" dirty="0" smtClean="0"/>
            </a:br>
            <a:r>
              <a:rPr lang="ja-JP" altLang="en-US" sz="1800" dirty="0" smtClean="0"/>
              <a:t>・個人データを取り扱う情報システムの監視および監査</a:t>
            </a:r>
            <a:endParaRPr lang="en-US" altLang="ja-JP" sz="1800" dirty="0" smtClean="0"/>
          </a:p>
        </p:txBody>
      </p:sp>
    </p:spTree>
    <p:extLst>
      <p:ext uri="{BB962C8B-B14F-4D97-AF65-F5344CB8AC3E}">
        <p14:creationId xmlns:p14="http://schemas.microsoft.com/office/powerpoint/2010/main" val="2730676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4000" dirty="0" smtClean="0">
                <a:latin typeface="+mn-lt"/>
                <a:ea typeface="+mn-ea"/>
              </a:rPr>
              <a:t>お客様対応基本方針</a:t>
            </a:r>
            <a:endParaRPr kumimoji="1" lang="ja-JP" altLang="en-US" sz="4000" dirty="0">
              <a:latin typeface="+mn-lt"/>
              <a:ea typeface="+mn-ea"/>
            </a:endParaRPr>
          </a:p>
        </p:txBody>
      </p:sp>
      <p:sp>
        <p:nvSpPr>
          <p:cNvPr id="2" name="コンテンツ プレースホルダー 1"/>
          <p:cNvSpPr>
            <a:spLocks noGrp="1"/>
          </p:cNvSpPr>
          <p:nvPr>
            <p:ph idx="1"/>
          </p:nvPr>
        </p:nvSpPr>
        <p:spPr/>
        <p:txBody>
          <a:bodyPr/>
          <a:lstStyle/>
          <a:p>
            <a:pPr marL="0" indent="0">
              <a:lnSpc>
                <a:spcPct val="150000"/>
              </a:lnSpc>
              <a:buNone/>
            </a:pPr>
            <a:r>
              <a:rPr kumimoji="1" lang="en-US" altLang="ja-JP" sz="4000" dirty="0" smtClean="0"/>
              <a:t>Key Performance Indicator</a:t>
            </a:r>
          </a:p>
          <a:p>
            <a:pPr marL="0" indent="0">
              <a:lnSpc>
                <a:spcPct val="150000"/>
              </a:lnSpc>
              <a:buNone/>
            </a:pPr>
            <a:r>
              <a:rPr lang="en-US" altLang="ja-JP" dirty="0" smtClean="0"/>
              <a:t>(</a:t>
            </a:r>
            <a:r>
              <a:rPr lang="ja-JP" altLang="en-US" dirty="0" smtClean="0"/>
              <a:t>プロセス　目的を達成するための数値化する目標）</a:t>
            </a:r>
            <a:endParaRPr lang="en-US" altLang="ja-JP" dirty="0" smtClean="0"/>
          </a:p>
          <a:p>
            <a:pPr marL="0" indent="0">
              <a:lnSpc>
                <a:spcPct val="150000"/>
              </a:lnSpc>
              <a:buNone/>
            </a:pPr>
            <a:r>
              <a:rPr kumimoji="1" lang="ja-JP" altLang="en-US" dirty="0" smtClean="0"/>
              <a:t>・携帯番号入力率　</a:t>
            </a:r>
            <a:r>
              <a:rPr lang="ja-JP" altLang="en-US" dirty="0" smtClean="0"/>
              <a:t>９５％</a:t>
            </a:r>
            <a:endParaRPr lang="en-US" altLang="ja-JP" dirty="0" smtClean="0"/>
          </a:p>
          <a:p>
            <a:pPr marL="0" indent="0">
              <a:lnSpc>
                <a:spcPct val="150000"/>
              </a:lnSpc>
              <a:buNone/>
            </a:pPr>
            <a:r>
              <a:rPr kumimoji="1" lang="ja-JP" altLang="en-US" dirty="0" smtClean="0"/>
              <a:t>・早期更改率　　　　８５％</a:t>
            </a:r>
            <a:endParaRPr kumimoji="1" lang="en-US" altLang="ja-JP" dirty="0" smtClean="0"/>
          </a:p>
        </p:txBody>
      </p:sp>
    </p:spTree>
    <p:extLst>
      <p:ext uri="{BB962C8B-B14F-4D97-AF65-F5344CB8AC3E}">
        <p14:creationId xmlns:p14="http://schemas.microsoft.com/office/powerpoint/2010/main" val="161955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endParaRPr lang="en-US" altLang="ja-JP" sz="1800" dirty="0"/>
          </a:p>
          <a:p>
            <a:pPr marL="342900" indent="-342900">
              <a:spcBef>
                <a:spcPts val="2000"/>
              </a:spcBef>
              <a:buClrTx/>
              <a:buFont typeface="+mj-ea"/>
              <a:buAutoNum type="circleNumDbPlain" startAt="7"/>
            </a:pPr>
            <a:r>
              <a:rPr lang="ja-JP" altLang="en-US" sz="1800" dirty="0" smtClean="0"/>
              <a:t>委託先の監督</a:t>
            </a:r>
            <a:r>
              <a:rPr lang="en-US" altLang="ja-JP" sz="1800" dirty="0" smtClean="0"/>
              <a:t/>
            </a:r>
            <a:br>
              <a:rPr lang="en-US" altLang="ja-JP" sz="1800" dirty="0" smtClean="0"/>
            </a:br>
            <a:r>
              <a:rPr lang="ja-JP" altLang="en-US" sz="1800" dirty="0" smtClean="0"/>
              <a:t>個人データの取扱いを委託する場合には、個人データを適正に取扱っている者を</a:t>
            </a:r>
            <a:r>
              <a:rPr lang="ja-JP" altLang="en-US" sz="1800" dirty="0"/>
              <a:t>選定</a:t>
            </a:r>
            <a:r>
              <a:rPr lang="ja-JP" altLang="en-US" sz="1800" dirty="0" smtClean="0"/>
              <a:t>し、委託先における安全管理措置の実施を確保するため、外部委託に</a:t>
            </a:r>
            <a:r>
              <a:rPr lang="en-US" altLang="ja-JP" sz="1800" dirty="0" smtClean="0"/>
              <a:t/>
            </a:r>
            <a:br>
              <a:rPr lang="en-US" altLang="ja-JP" sz="1800" dirty="0" smtClean="0"/>
            </a:br>
            <a:r>
              <a:rPr lang="ja-JP" altLang="en-US" sz="1800" dirty="0" smtClean="0"/>
              <a:t>係わる取扱規定を整備し、定期的に見直しています。</a:t>
            </a:r>
            <a:endParaRPr lang="en-US" altLang="ja-JP" sz="1800" dirty="0" smtClean="0"/>
          </a:p>
          <a:p>
            <a:pPr marL="342900" indent="-342900">
              <a:spcBef>
                <a:spcPts val="2000"/>
              </a:spcBef>
              <a:buClrTx/>
              <a:buFont typeface="+mj-ea"/>
              <a:buAutoNum type="circleNumDbPlain" startAt="7"/>
            </a:pPr>
            <a:r>
              <a:rPr lang="ja-JP" altLang="en-US" sz="1800" dirty="0"/>
              <a:t>外的環境の</a:t>
            </a:r>
            <a:r>
              <a:rPr lang="ja-JP" altLang="en-US" sz="1800" dirty="0" smtClean="0"/>
              <a:t>把握</a:t>
            </a:r>
            <a:r>
              <a:rPr lang="en-US" altLang="ja-JP" sz="1800" dirty="0" smtClean="0"/>
              <a:t/>
            </a:r>
            <a:br>
              <a:rPr lang="en-US" altLang="ja-JP" sz="1800" dirty="0" smtClean="0"/>
            </a:br>
            <a:r>
              <a:rPr lang="ja-JP" altLang="en-US" sz="1800" dirty="0" smtClean="0"/>
              <a:t>個人データを取り扱う</a:t>
            </a:r>
            <a:r>
              <a:rPr lang="ja-JP" altLang="en-US" sz="1800" dirty="0"/>
              <a:t>国に</a:t>
            </a:r>
            <a:r>
              <a:rPr lang="ja-JP" altLang="en-US" sz="1800" dirty="0" smtClean="0"/>
              <a:t>おける個人情報の保護に関する制度を把握した上で安全管理措置を実施しています。</a:t>
            </a:r>
            <a:endParaRPr lang="en-US" altLang="ja-JP" sz="1800" dirty="0" smtClean="0"/>
          </a:p>
        </p:txBody>
      </p:sp>
    </p:spTree>
    <p:extLst>
      <p:ext uri="{BB962C8B-B14F-4D97-AF65-F5344CB8AC3E}">
        <p14:creationId xmlns:p14="http://schemas.microsoft.com/office/powerpoint/2010/main" val="574301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Tx/>
              <a:buFont typeface="+mj-lt"/>
              <a:buAutoNum type="arabicPeriod" startAt="6"/>
            </a:pPr>
            <a:r>
              <a:rPr lang="ja-JP" altLang="en-US" sz="1800" dirty="0" smtClean="0"/>
              <a:t>個人データの第三者への提供および第三者からの取得</a:t>
            </a:r>
            <a:r>
              <a:rPr lang="en-US" altLang="ja-JP" sz="1800" dirty="0"/>
              <a:t/>
            </a:r>
            <a:br>
              <a:rPr lang="en-US" altLang="ja-JP" sz="1800" dirty="0"/>
            </a:br>
            <a:r>
              <a:rPr lang="ja-JP" altLang="en-US" sz="1800" dirty="0" smtClean="0"/>
              <a:t>当社グループは、次の場合を除き、ご本人の同意なく第三者に個人データを提供しません（</a:t>
            </a:r>
            <a:r>
              <a:rPr lang="ja-JP" altLang="en-US" sz="1800" dirty="0"/>
              <a:t>個人番号および特定個人情報については</a:t>
            </a:r>
            <a:r>
              <a:rPr lang="ja-JP" altLang="en-US" sz="1800" dirty="0" smtClean="0"/>
              <a:t>、</a:t>
            </a:r>
            <a:r>
              <a:rPr lang="en-US" altLang="ja-JP" sz="1800" dirty="0" smtClean="0"/>
              <a:t>8</a:t>
            </a:r>
            <a:r>
              <a:rPr lang="en-US" altLang="ja-JP" sz="1800" dirty="0"/>
              <a:t>.</a:t>
            </a:r>
            <a:r>
              <a:rPr lang="ja-JP" altLang="en-US" sz="1800" dirty="0"/>
              <a:t>をご参照ください）</a:t>
            </a:r>
            <a:r>
              <a:rPr lang="ja-JP" altLang="en-US" sz="1800" dirty="0" smtClean="0"/>
              <a:t>。</a:t>
            </a:r>
            <a:r>
              <a:rPr lang="en-US" altLang="ja-JP" sz="1800" dirty="0"/>
              <a:t/>
            </a:r>
            <a:br>
              <a:rPr lang="en-US" altLang="ja-JP" sz="1800" dirty="0"/>
            </a:br>
            <a:r>
              <a:rPr lang="en-US" altLang="ja-JP" sz="1800" dirty="0" smtClean="0"/>
              <a:t/>
            </a:r>
            <a:br>
              <a:rPr lang="en-US" altLang="ja-JP" sz="1800" dirty="0" smtClean="0"/>
            </a:br>
            <a:r>
              <a:rPr lang="ja-JP" altLang="en-US" sz="1800" dirty="0" smtClean="0"/>
              <a:t>①法令に基づく場合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②人の生命、身体または財物の保護のために必要がある場合であり、</a:t>
            </a:r>
            <a:r>
              <a:rPr lang="en-US" altLang="ja-JP" sz="1800" dirty="0" smtClean="0"/>
              <a:t/>
            </a:r>
            <a:br>
              <a:rPr lang="en-US" altLang="ja-JP" sz="1800" dirty="0" smtClean="0"/>
            </a:br>
            <a:r>
              <a:rPr lang="ja-JP" altLang="en-US" sz="1800" dirty="0" smtClean="0">
                <a:solidFill>
                  <a:schemeClr val="bg1"/>
                </a:solidFill>
              </a:rPr>
              <a:t>②</a:t>
            </a:r>
            <a:r>
              <a:rPr lang="ja-JP" altLang="en-US" sz="1800" dirty="0" smtClean="0"/>
              <a:t>本人の同意を得ることが困難であるとき。</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③公衆衛生の向上または児童の健全な育成の推進のために特に必要がある</a:t>
            </a:r>
            <a:r>
              <a:rPr lang="en-US" altLang="ja-JP" sz="1800" dirty="0" smtClean="0"/>
              <a:t/>
            </a:r>
            <a:br>
              <a:rPr lang="en-US" altLang="ja-JP" sz="1800" dirty="0" smtClean="0"/>
            </a:br>
            <a:r>
              <a:rPr lang="ja-JP" altLang="en-US" sz="1800" dirty="0">
                <a:solidFill>
                  <a:schemeClr val="bg1"/>
                </a:solidFill>
              </a:rPr>
              <a:t>③</a:t>
            </a:r>
            <a:r>
              <a:rPr lang="ja-JP" altLang="en-US" sz="1800" dirty="0" smtClean="0"/>
              <a:t>場合であり、本人の同意を得ることが困難であるとき</a:t>
            </a:r>
            <a:endParaRPr lang="en-US" altLang="ja-JP" sz="1800" dirty="0" smtClean="0"/>
          </a:p>
        </p:txBody>
      </p:sp>
    </p:spTree>
    <p:extLst>
      <p:ext uri="{BB962C8B-B14F-4D97-AF65-F5344CB8AC3E}">
        <p14:creationId xmlns:p14="http://schemas.microsoft.com/office/powerpoint/2010/main" val="2554560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
                <a:schemeClr val="bg1"/>
              </a:buClr>
              <a:buFont typeface="+mj-lt"/>
              <a:buAutoNum type="arabicPeriod" startAt="6"/>
            </a:pPr>
            <a:r>
              <a:rPr lang="ja-JP" altLang="en-US" sz="1800" dirty="0"/>
              <a:t>④国の機関もしくは地方公共団体、またはその委託を受けた者が法令の定める</a:t>
            </a:r>
            <a:r>
              <a:rPr lang="en-US" altLang="ja-JP" sz="1800" dirty="0"/>
              <a:t/>
            </a:r>
            <a:br>
              <a:rPr lang="en-US" altLang="ja-JP" sz="1800" dirty="0"/>
            </a:br>
            <a:r>
              <a:rPr lang="ja-JP" altLang="en-US" sz="1800" dirty="0">
                <a:solidFill>
                  <a:schemeClr val="bg1"/>
                </a:solidFill>
              </a:rPr>
              <a:t>④</a:t>
            </a:r>
            <a:r>
              <a:rPr lang="ja-JP" altLang="en-US" sz="1800" dirty="0"/>
              <a:t>事務を遂行する事に対して協力する必要がある場合であり、本人の同意を</a:t>
            </a:r>
            <a:r>
              <a:rPr lang="en-US" altLang="ja-JP" sz="1800" dirty="0"/>
              <a:t/>
            </a:r>
            <a:br>
              <a:rPr lang="en-US" altLang="ja-JP" sz="1800" dirty="0"/>
            </a:br>
            <a:r>
              <a:rPr lang="ja-JP" altLang="en-US" sz="1800" dirty="0">
                <a:solidFill>
                  <a:schemeClr val="bg1"/>
                </a:solidFill>
              </a:rPr>
              <a:t>④</a:t>
            </a:r>
            <a:r>
              <a:rPr lang="ja-JP" altLang="en-US" sz="1800" dirty="0"/>
              <a:t>得ることにより当該事務の遂行に支障を及ぼすおそれがあるとき。</a:t>
            </a:r>
            <a:endParaRPr lang="en-US" altLang="ja-JP" sz="1800" dirty="0"/>
          </a:p>
          <a:p>
            <a:pPr marL="342900" indent="-342900">
              <a:spcBef>
                <a:spcPts val="2000"/>
              </a:spcBef>
              <a:buClr>
                <a:schemeClr val="bg1"/>
              </a:buClr>
              <a:buFont typeface="+mj-lt"/>
              <a:buAutoNum type="arabicPeriod" startAt="6"/>
            </a:pPr>
            <a:r>
              <a:rPr lang="ja-JP" altLang="en-US" sz="1800" dirty="0" smtClean="0"/>
              <a:t>⑤当該第三者が学術研究機関等である場合であり、</a:t>
            </a:r>
            <a:r>
              <a:rPr lang="en-US" altLang="ja-JP" sz="1800" dirty="0" smtClean="0"/>
              <a:t/>
            </a:r>
            <a:br>
              <a:rPr lang="en-US" altLang="ja-JP" sz="1800" dirty="0" smtClean="0"/>
            </a:br>
            <a:r>
              <a:rPr lang="ja-JP" altLang="en-US" sz="1800" dirty="0" smtClean="0">
                <a:solidFill>
                  <a:schemeClr val="bg1"/>
                </a:solidFill>
              </a:rPr>
              <a:t>⑤</a:t>
            </a:r>
            <a:r>
              <a:rPr lang="ja-JP" altLang="en-US" sz="1800" dirty="0" smtClean="0"/>
              <a:t>当該第三者が当該個人データを学術研究目的で取り扱う必要があるとき</a:t>
            </a:r>
            <a:r>
              <a:rPr lang="en-US" altLang="ja-JP" sz="1800" dirty="0" smtClean="0"/>
              <a:t/>
            </a:r>
            <a:br>
              <a:rPr lang="en-US" altLang="ja-JP" sz="1800" dirty="0" smtClean="0"/>
            </a:br>
            <a:r>
              <a:rPr lang="ja-JP" altLang="en-US" sz="1800" dirty="0" smtClean="0">
                <a:solidFill>
                  <a:schemeClr val="bg1"/>
                </a:solidFill>
              </a:rPr>
              <a:t>⑤</a:t>
            </a:r>
            <a:r>
              <a:rPr lang="ja-JP" altLang="en-US" sz="1800" dirty="0" smtClean="0"/>
              <a:t>（当該個人データを取り扱う目的の一部が学術研究目的である場合を含み、</a:t>
            </a:r>
            <a:r>
              <a:rPr lang="en-US" altLang="ja-JP" sz="1800" dirty="0"/>
              <a:t/>
            </a:r>
            <a:br>
              <a:rPr lang="en-US" altLang="ja-JP" sz="1800" dirty="0"/>
            </a:br>
            <a:r>
              <a:rPr lang="ja-JP" altLang="en-US" sz="1800" dirty="0" smtClean="0">
                <a:solidFill>
                  <a:schemeClr val="bg1"/>
                </a:solidFill>
              </a:rPr>
              <a:t>⑤（</a:t>
            </a:r>
            <a:r>
              <a:rPr lang="ja-JP" altLang="en-US" sz="1800" dirty="0" smtClean="0"/>
              <a:t>個人の権利利益を不当に侵害するおそれがある場合を除く）。</a:t>
            </a:r>
            <a:r>
              <a:rPr lang="en-US" altLang="ja-JP" sz="1800" dirty="0"/>
              <a:t/>
            </a:r>
            <a:br>
              <a:rPr lang="en-US" altLang="ja-JP" sz="1800" dirty="0"/>
            </a:br>
            <a:r>
              <a:rPr lang="en-US" altLang="ja-JP" sz="1800" dirty="0" smtClean="0"/>
              <a:t/>
            </a:r>
            <a:br>
              <a:rPr lang="en-US" altLang="ja-JP" sz="1800" dirty="0" smtClean="0"/>
            </a:br>
            <a:r>
              <a:rPr lang="ja-JP" altLang="en-US" sz="1800" dirty="0" smtClean="0">
                <a:solidFill>
                  <a:schemeClr val="bg1"/>
                </a:solidFill>
              </a:rPr>
              <a:t>⑤</a:t>
            </a:r>
            <a:r>
              <a:rPr lang="ja-JP" altLang="en-US" sz="1800" dirty="0" smtClean="0"/>
              <a:t>また、個人データを第三者に提供したとき、あるいは第三者から取得したとき</a:t>
            </a:r>
            <a:r>
              <a:rPr lang="en-US" altLang="ja-JP" sz="1800" dirty="0" smtClean="0"/>
              <a:t/>
            </a:r>
            <a:br>
              <a:rPr lang="en-US" altLang="ja-JP" sz="1800" dirty="0" smtClean="0"/>
            </a:br>
            <a:r>
              <a:rPr lang="ja-JP" altLang="en-US" sz="1800" dirty="0" smtClean="0">
                <a:solidFill>
                  <a:schemeClr val="bg1"/>
                </a:solidFill>
              </a:rPr>
              <a:t>⑤</a:t>
            </a:r>
            <a:r>
              <a:rPr lang="ja-JP" altLang="en-US" sz="1800" dirty="0" smtClean="0"/>
              <a:t>（個人関連情報を個人データとして取得する場合を含みます）、提供先・提供者</a:t>
            </a:r>
            <a:r>
              <a:rPr lang="ja-JP" altLang="en-US" sz="1800" dirty="0" smtClean="0">
                <a:solidFill>
                  <a:schemeClr val="bg1"/>
                </a:solidFill>
              </a:rPr>
              <a:t>⑤</a:t>
            </a:r>
            <a:r>
              <a:rPr lang="ja-JP" altLang="en-US" sz="1800" dirty="0" smtClean="0"/>
              <a:t>の氏名等、法令で定める事項を確認し、記録したうえ保管します。</a:t>
            </a:r>
            <a:endParaRPr lang="en-US" altLang="ja-JP" sz="1800" dirty="0" smtClean="0"/>
          </a:p>
        </p:txBody>
      </p:sp>
    </p:spTree>
    <p:extLst>
      <p:ext uri="{BB962C8B-B14F-4D97-AF65-F5344CB8AC3E}">
        <p14:creationId xmlns:p14="http://schemas.microsoft.com/office/powerpoint/2010/main" val="1883786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Tx/>
              <a:buFont typeface="+mj-lt"/>
              <a:buAutoNum type="arabicPeriod" startAt="7"/>
            </a:pPr>
            <a:r>
              <a:rPr lang="ja-JP" altLang="en-US" sz="1800" dirty="0" smtClean="0"/>
              <a:t>センシティブ情報の取扱い</a:t>
            </a:r>
            <a:r>
              <a:rPr lang="en-US" altLang="ja-JP" sz="1800" dirty="0"/>
              <a:t/>
            </a:r>
            <a:br>
              <a:rPr lang="en-US" altLang="ja-JP" sz="1800" dirty="0"/>
            </a:br>
            <a:r>
              <a:rPr lang="ja-JP" altLang="en-US" sz="1800" dirty="0" smtClean="0"/>
              <a:t>当社グループは、要配慮個人情報（人種、信条、社会的身分、病歴、前科・前歴、犯罪被害情報等などをいいます）ならびに労働組合への加盟、門地および本籍地、</a:t>
            </a:r>
            <a:r>
              <a:rPr lang="en-US" altLang="ja-JP" sz="1800" dirty="0" smtClean="0"/>
              <a:t/>
            </a:r>
            <a:br>
              <a:rPr lang="en-US" altLang="ja-JP" sz="1800" dirty="0" smtClean="0"/>
            </a:br>
            <a:r>
              <a:rPr lang="ja-JP" altLang="en-US" sz="1800" dirty="0" smtClean="0"/>
              <a:t>保険医療および性生活に関する情報（以下、センシティブ情報といいます）</a:t>
            </a:r>
            <a:r>
              <a:rPr lang="en-US" altLang="ja-JP" sz="1800" dirty="0" smtClean="0"/>
              <a:t/>
            </a:r>
            <a:br>
              <a:rPr lang="en-US" altLang="ja-JP" sz="1800" dirty="0" smtClean="0"/>
            </a:br>
            <a:r>
              <a:rPr lang="ja-JP" altLang="en-US" sz="1800" dirty="0" smtClean="0"/>
              <a:t>については、次に掲げる場合を除いて取得、利用または第三者提供を行いません。</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①法令等に基づく場合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②人の生命、身体または財産の保護のために必要がある場合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③公衆衛生の向上または児童の健全な育成の推進のため、特に必要がある場合</a:t>
            </a:r>
            <a:endParaRPr lang="en-US" altLang="ja-JP" sz="1800" dirty="0" smtClean="0"/>
          </a:p>
        </p:txBody>
      </p:sp>
    </p:spTree>
    <p:extLst>
      <p:ext uri="{BB962C8B-B14F-4D97-AF65-F5344CB8AC3E}">
        <p14:creationId xmlns:p14="http://schemas.microsoft.com/office/powerpoint/2010/main" val="4278057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
                <a:schemeClr val="bg1"/>
              </a:buClr>
              <a:buFont typeface="+mj-lt"/>
              <a:buAutoNum type="arabicPeriod" startAt="7"/>
            </a:pPr>
            <a:r>
              <a:rPr lang="ja-JP" altLang="en-US" sz="1800" dirty="0" smtClean="0"/>
              <a:t>④国の機関もしくは地方公共団体、又はその委託を受けた者が法令の定める</a:t>
            </a:r>
            <a:r>
              <a:rPr lang="en-US" altLang="ja-JP" sz="1800" dirty="0" smtClean="0"/>
              <a:t/>
            </a:r>
            <a:br>
              <a:rPr lang="en-US" altLang="ja-JP" sz="1800" dirty="0" smtClean="0"/>
            </a:br>
            <a:r>
              <a:rPr lang="ja-JP" altLang="en-US" sz="1800" dirty="0" smtClean="0">
                <a:solidFill>
                  <a:schemeClr val="bg1"/>
                </a:solidFill>
              </a:rPr>
              <a:t>④</a:t>
            </a:r>
            <a:r>
              <a:rPr lang="ja-JP" altLang="en-US" sz="1800" dirty="0" smtClean="0"/>
              <a:t>事務を遂行する事に対して協力する必要がある場合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⑤保険料収納事務等の遂行上必要な範囲において、政治・宗教等の団体もしく</a:t>
            </a:r>
            <a:r>
              <a:rPr lang="ja-JP" altLang="en-US" sz="1800" dirty="0" smtClean="0">
                <a:solidFill>
                  <a:schemeClr val="bg1"/>
                </a:solidFill>
              </a:rPr>
              <a:t>⑤</a:t>
            </a:r>
            <a:r>
              <a:rPr lang="ja-JP" altLang="en-US" sz="1800" dirty="0" smtClean="0"/>
              <a:t>は労働組合への所属、もしくは加盟に関する従業員等のセンシティブ情報を</a:t>
            </a:r>
            <a:r>
              <a:rPr lang="en-US" altLang="ja-JP" sz="1800" dirty="0" smtClean="0"/>
              <a:t/>
            </a:r>
            <a:br>
              <a:rPr lang="en-US" altLang="ja-JP" sz="1800" dirty="0" smtClean="0"/>
            </a:br>
            <a:r>
              <a:rPr lang="ja-JP" altLang="en-US" sz="1800" dirty="0" smtClean="0">
                <a:solidFill>
                  <a:schemeClr val="bg1"/>
                </a:solidFill>
              </a:rPr>
              <a:t>⑤</a:t>
            </a:r>
            <a:r>
              <a:rPr lang="ja-JP" altLang="en-US" sz="1800" dirty="0" smtClean="0"/>
              <a:t>取得、利用または第三者提供する場合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⑥相続手続きを行う保険金支払業務等の遂行に必要な限りにおいて、</a:t>
            </a:r>
            <a:r>
              <a:rPr lang="en-US" altLang="ja-JP" sz="1800" dirty="0" smtClean="0"/>
              <a:t/>
            </a:r>
            <a:br>
              <a:rPr lang="en-US" altLang="ja-JP" sz="1800" dirty="0" smtClean="0"/>
            </a:br>
            <a:r>
              <a:rPr lang="ja-JP" altLang="en-US" sz="1800" dirty="0" smtClean="0">
                <a:solidFill>
                  <a:schemeClr val="bg1"/>
                </a:solidFill>
              </a:rPr>
              <a:t>⑥</a:t>
            </a:r>
            <a:r>
              <a:rPr lang="ja-JP" altLang="en-US" sz="1800" dirty="0" smtClean="0"/>
              <a:t>センシティブ情報を取得、利用または第三者提供する場合</a:t>
            </a:r>
            <a:r>
              <a:rPr lang="en-US" altLang="ja-JP" sz="1800" dirty="0" smtClean="0"/>
              <a:t/>
            </a:r>
            <a:br>
              <a:rPr lang="en-US" altLang="ja-JP" sz="1800" dirty="0" smtClean="0"/>
            </a:br>
            <a:r>
              <a:rPr lang="en-US" altLang="ja-JP" sz="1800" dirty="0" smtClean="0"/>
              <a:t/>
            </a:r>
            <a:br>
              <a:rPr lang="en-US" altLang="ja-JP" sz="1800" dirty="0" smtClean="0"/>
            </a:br>
            <a:r>
              <a:rPr lang="ja-JP" altLang="en-US" sz="1800" dirty="0" smtClean="0"/>
              <a:t>⑦保険業の適切な業務運営を確保する必要性から、本人の同意に基づき</a:t>
            </a:r>
            <a:r>
              <a:rPr lang="en-US" altLang="ja-JP" sz="1800" dirty="0" smtClean="0"/>
              <a:t/>
            </a:r>
            <a:br>
              <a:rPr lang="en-US" altLang="ja-JP" sz="1800" dirty="0" smtClean="0"/>
            </a:br>
            <a:r>
              <a:rPr lang="ja-JP" altLang="en-US" sz="1800" dirty="0" smtClean="0">
                <a:solidFill>
                  <a:schemeClr val="bg1"/>
                </a:solidFill>
              </a:rPr>
              <a:t>⑦</a:t>
            </a:r>
            <a:r>
              <a:rPr lang="ja-JP" altLang="en-US" sz="1800" dirty="0" smtClean="0"/>
              <a:t>業務遂行上必要な範囲でセンシティブ情報を取得、利用または第三者提供</a:t>
            </a:r>
            <a:r>
              <a:rPr lang="en-US" altLang="ja-JP" sz="1800" dirty="0" smtClean="0"/>
              <a:t/>
            </a:r>
            <a:br>
              <a:rPr lang="en-US" altLang="ja-JP" sz="1800" dirty="0" smtClean="0"/>
            </a:br>
            <a:r>
              <a:rPr lang="ja-JP" altLang="en-US" sz="1800" dirty="0" smtClean="0">
                <a:solidFill>
                  <a:schemeClr val="bg1"/>
                </a:solidFill>
              </a:rPr>
              <a:t>⑦</a:t>
            </a:r>
            <a:r>
              <a:rPr lang="ja-JP" altLang="en-US" sz="1800" dirty="0" smtClean="0"/>
              <a:t>する場合</a:t>
            </a:r>
            <a:endParaRPr lang="en-US" altLang="ja-JP" sz="1800" dirty="0" smtClean="0"/>
          </a:p>
        </p:txBody>
      </p:sp>
    </p:spTree>
    <p:extLst>
      <p:ext uri="{BB962C8B-B14F-4D97-AF65-F5344CB8AC3E}">
        <p14:creationId xmlns:p14="http://schemas.microsoft.com/office/powerpoint/2010/main" val="3038596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Tx/>
              <a:buFont typeface="+mj-lt"/>
              <a:buAutoNum type="arabicPeriod" startAt="8"/>
            </a:pPr>
            <a:r>
              <a:rPr lang="ja-JP" altLang="en-US" sz="1800" dirty="0" smtClean="0"/>
              <a:t>個人番号および特定個人情報の取扱い</a:t>
            </a:r>
            <a:r>
              <a:rPr lang="en-US" altLang="ja-JP" sz="1800" dirty="0" smtClean="0"/>
              <a:t/>
            </a:r>
            <a:br>
              <a:rPr lang="en-US" altLang="ja-JP" sz="1800" dirty="0" smtClean="0"/>
            </a:br>
            <a:r>
              <a:rPr lang="ja-JP" altLang="en-US" sz="1800" dirty="0" smtClean="0"/>
              <a:t>当社グループは、個人番号および特定個人情報について、</a:t>
            </a:r>
            <a:r>
              <a:rPr lang="en-US" altLang="ja-JP" sz="1800" dirty="0" smtClean="0"/>
              <a:t/>
            </a:r>
            <a:br>
              <a:rPr lang="en-US" altLang="ja-JP" sz="1800" dirty="0" smtClean="0"/>
            </a:br>
            <a:r>
              <a:rPr lang="ja-JP" altLang="en-US" sz="1800" dirty="0" smtClean="0"/>
              <a:t>取得・利用・第三者提供を行いません。</a:t>
            </a:r>
            <a:endParaRPr lang="en-US" altLang="ja-JP" sz="1800" dirty="0" smtClean="0"/>
          </a:p>
          <a:p>
            <a:pPr marL="342900" indent="-342900">
              <a:spcBef>
                <a:spcPts val="2000"/>
              </a:spcBef>
              <a:buClrTx/>
              <a:buFont typeface="+mj-lt"/>
              <a:buAutoNum type="arabicPeriod" startAt="8"/>
            </a:pPr>
            <a:r>
              <a:rPr lang="ja-JP" altLang="en-US" sz="1800" dirty="0" smtClean="0"/>
              <a:t>見直し・改善</a:t>
            </a:r>
            <a:r>
              <a:rPr lang="en-US" altLang="ja-JP" sz="1800" dirty="0" smtClean="0"/>
              <a:t/>
            </a:r>
            <a:br>
              <a:rPr lang="en-US" altLang="ja-JP" sz="1800" dirty="0" smtClean="0"/>
            </a:br>
            <a:r>
              <a:rPr lang="ja-JP" altLang="en-US" sz="1800" dirty="0" smtClean="0"/>
              <a:t>当社グループの個人情報の取扱いおよび安全管理に係わる適切な措置については、適宜見直し、改善いたします。</a:t>
            </a:r>
            <a:endParaRPr lang="en-US" altLang="ja-JP" sz="1800" dirty="0"/>
          </a:p>
          <a:p>
            <a:pPr marL="342900" indent="-342900">
              <a:spcBef>
                <a:spcPts val="2000"/>
              </a:spcBef>
              <a:buClrTx/>
              <a:buFont typeface="+mj-lt"/>
              <a:buAutoNum type="arabicPeriod" startAt="8"/>
            </a:pPr>
            <a:r>
              <a:rPr lang="ja-JP" altLang="en-US" sz="1800" dirty="0" smtClean="0"/>
              <a:t>個人情報保護法に基づく保有個人データの開示、訂正、利用停止など</a:t>
            </a:r>
            <a:r>
              <a:rPr lang="en-US" altLang="ja-JP" sz="1800" dirty="0" smtClean="0"/>
              <a:t/>
            </a:r>
            <a:br>
              <a:rPr lang="en-US" altLang="ja-JP" sz="1800" dirty="0" smtClean="0"/>
            </a:br>
            <a:r>
              <a:rPr lang="ja-JP" altLang="en-US" sz="1800" dirty="0"/>
              <a:t>個人情報保護法に基づく保有個人データの</a:t>
            </a:r>
            <a:r>
              <a:rPr lang="ja-JP" altLang="en-US" sz="1800" dirty="0" smtClean="0"/>
              <a:t>開示（確認・記録の開示を含む）、</a:t>
            </a:r>
            <a:r>
              <a:rPr lang="en-US" altLang="ja-JP" sz="1800" dirty="0" smtClean="0"/>
              <a:t/>
            </a:r>
            <a:br>
              <a:rPr lang="en-US" altLang="ja-JP" sz="1800" dirty="0" smtClean="0"/>
            </a:br>
            <a:r>
              <a:rPr lang="ja-JP" altLang="en-US" sz="1800" dirty="0" smtClean="0"/>
              <a:t>訂正または利用</a:t>
            </a:r>
            <a:r>
              <a:rPr lang="ja-JP" altLang="en-US" sz="1800" dirty="0"/>
              <a:t>停止</a:t>
            </a:r>
            <a:r>
              <a:rPr lang="ja-JP" altLang="en-US" sz="1800" dirty="0" smtClean="0"/>
              <a:t>などに関するご請求については、データの保有者である</a:t>
            </a:r>
            <a:r>
              <a:rPr lang="en-US" altLang="ja-JP" sz="1800" dirty="0" smtClean="0"/>
              <a:t/>
            </a:r>
            <a:br>
              <a:rPr lang="en-US" altLang="ja-JP" sz="1800" dirty="0" smtClean="0"/>
            </a:br>
            <a:r>
              <a:rPr lang="ja-JP" altLang="en-US" sz="1800" dirty="0" smtClean="0"/>
              <a:t>保険会社に対してお取次ぎいたします。</a:t>
            </a:r>
            <a:endParaRPr lang="en-US" altLang="ja-JP" sz="1800" dirty="0" smtClean="0"/>
          </a:p>
        </p:txBody>
      </p:sp>
    </p:spTree>
    <p:extLst>
      <p:ext uri="{BB962C8B-B14F-4D97-AF65-F5344CB8AC3E}">
        <p14:creationId xmlns:p14="http://schemas.microsoft.com/office/powerpoint/2010/main" val="3304435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個人情報保護に関する基本方針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None/>
            </a:pPr>
            <a:r>
              <a:rPr lang="ja-JP" altLang="en-US" sz="1800" dirty="0" smtClean="0"/>
              <a:t>当社グループは、個人情報保護の重要性に鑑み、保険業に対する社会の信頼を</a:t>
            </a:r>
            <a:r>
              <a:rPr lang="en-US" altLang="ja-JP" sz="1800" dirty="0" smtClean="0"/>
              <a:t/>
            </a:r>
            <a:br>
              <a:rPr lang="en-US" altLang="ja-JP" sz="1800" dirty="0" smtClean="0"/>
            </a:br>
            <a:r>
              <a:rPr lang="ja-JP" altLang="en-US" sz="1800" dirty="0" smtClean="0"/>
              <a:t>より向上させるため、お客様の個人情報を適正に取扱う事を宣言いたします。</a:t>
            </a:r>
          </a:p>
          <a:p>
            <a:pPr marL="342900" indent="-342900">
              <a:spcBef>
                <a:spcPts val="2000"/>
              </a:spcBef>
              <a:buClrTx/>
              <a:buFont typeface="+mj-lt"/>
              <a:buAutoNum type="arabicPeriod" startAt="11"/>
            </a:pPr>
            <a:r>
              <a:rPr lang="ja-JP" altLang="en-US" sz="1800" dirty="0" smtClean="0"/>
              <a:t>お問合せ・ご相談・苦情へのご対応</a:t>
            </a:r>
            <a:r>
              <a:rPr lang="en-US" altLang="ja-JP" sz="1800" dirty="0" smtClean="0"/>
              <a:t/>
            </a:r>
            <a:br>
              <a:rPr lang="en-US" altLang="ja-JP" sz="1800" dirty="0" smtClean="0"/>
            </a:br>
            <a:r>
              <a:rPr lang="ja-JP" altLang="en-US" sz="1800" dirty="0" smtClean="0"/>
              <a:t>当社グループは、個人情報の取扱いに関する苦情・ご相談に適切・迅速にご対応いたします。ご連絡先は下記のお問合せ窓口となります。また、保険事故に関する照会については、下記お問合せ窓口のほか、保険証券記載の保険会社の事故</a:t>
            </a:r>
            <a:r>
              <a:rPr lang="en-US" altLang="ja-JP" sz="1800" dirty="0" smtClean="0"/>
              <a:t/>
            </a:r>
            <a:br>
              <a:rPr lang="en-US" altLang="ja-JP" sz="1800" dirty="0" smtClean="0"/>
            </a:br>
            <a:r>
              <a:rPr lang="ja-JP" altLang="en-US" sz="1800" dirty="0" smtClean="0"/>
              <a:t>相談窓口にもお問い合わせいただく</a:t>
            </a:r>
            <a:r>
              <a:rPr lang="ja-JP" altLang="en-US" sz="1800" dirty="0"/>
              <a:t>事</a:t>
            </a:r>
            <a:r>
              <a:rPr lang="ja-JP" altLang="en-US" sz="1800" dirty="0" smtClean="0"/>
              <a:t>ができます。</a:t>
            </a:r>
            <a:r>
              <a:rPr lang="en-US" altLang="ja-JP" sz="1800" dirty="0" smtClean="0"/>
              <a:t/>
            </a:r>
            <a:br>
              <a:rPr lang="en-US" altLang="ja-JP" sz="1800" dirty="0" smtClean="0"/>
            </a:br>
            <a:r>
              <a:rPr lang="ja-JP" altLang="en-US" sz="1800" dirty="0" smtClean="0"/>
              <a:t>なお、ご照会者がご本人である事をご確認させていただいた上でご対応させて</a:t>
            </a:r>
            <a:r>
              <a:rPr lang="en-US" altLang="ja-JP" sz="1800" dirty="0" smtClean="0"/>
              <a:t/>
            </a:r>
            <a:br>
              <a:rPr lang="en-US" altLang="ja-JP" sz="1800" dirty="0" smtClean="0"/>
            </a:br>
            <a:r>
              <a:rPr lang="ja-JP" altLang="en-US" sz="1800" dirty="0" smtClean="0"/>
              <a:t>頂きますので、予めご了承願います。</a:t>
            </a:r>
            <a:endParaRPr lang="en-US" altLang="ja-JP" sz="1800" dirty="0" smtClean="0"/>
          </a:p>
        </p:txBody>
      </p:sp>
      <p:sp>
        <p:nvSpPr>
          <p:cNvPr id="5" name="コンテンツ プレースホルダー 2"/>
          <p:cNvSpPr txBox="1">
            <a:spLocks/>
          </p:cNvSpPr>
          <p:nvPr/>
        </p:nvSpPr>
        <p:spPr>
          <a:xfrm>
            <a:off x="3275856" y="4869160"/>
            <a:ext cx="5616624" cy="176419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spcBef>
                <a:spcPts val="3000"/>
              </a:spcBef>
              <a:buFont typeface="Wingdings 2"/>
              <a:buNone/>
            </a:pPr>
            <a:r>
              <a:rPr lang="ja-JP" altLang="en-US" sz="1800" dirty="0" smtClean="0"/>
              <a:t>≪グループ代表・お問合せ先≫</a:t>
            </a:r>
            <a:r>
              <a:rPr lang="en-US" altLang="ja-JP" sz="1800" dirty="0" smtClean="0"/>
              <a:t/>
            </a:r>
            <a:br>
              <a:rPr lang="en-US" altLang="ja-JP" sz="1800" dirty="0" smtClean="0"/>
            </a:br>
            <a:r>
              <a:rPr lang="ja-JP" altLang="en-US" sz="1800" dirty="0" smtClean="0"/>
              <a:t>株式会社 ジャパン・プランニング</a:t>
            </a:r>
            <a:r>
              <a:rPr lang="en-US" altLang="ja-JP" sz="1800" dirty="0" smtClean="0"/>
              <a:t/>
            </a:r>
            <a:br>
              <a:rPr lang="en-US" altLang="ja-JP" sz="1800" dirty="0" smtClean="0"/>
            </a:br>
            <a:r>
              <a:rPr lang="ja-JP" altLang="en-US" sz="1800" dirty="0" smtClean="0"/>
              <a:t>代表者　佐藤和彦</a:t>
            </a:r>
            <a:r>
              <a:rPr lang="en-US" altLang="ja-JP" sz="1800" dirty="0" smtClean="0"/>
              <a:t/>
            </a:r>
            <a:br>
              <a:rPr lang="en-US" altLang="ja-JP" sz="1800" dirty="0" smtClean="0"/>
            </a:br>
            <a:r>
              <a:rPr lang="ja-JP" altLang="en-US" sz="1800" dirty="0" smtClean="0"/>
              <a:t>〒０８５</a:t>
            </a:r>
            <a:r>
              <a:rPr lang="en-US" altLang="ja-JP" sz="1800" dirty="0" smtClean="0"/>
              <a:t>-</a:t>
            </a:r>
            <a:r>
              <a:rPr lang="ja-JP" altLang="en-US" sz="1800" dirty="0" smtClean="0"/>
              <a:t>００５７　釧路市愛国西３丁目１番１５号</a:t>
            </a:r>
            <a:r>
              <a:rPr lang="en-US" altLang="ja-JP" sz="1800" dirty="0" smtClean="0"/>
              <a:t/>
            </a:r>
            <a:br>
              <a:rPr lang="en-US" altLang="ja-JP" sz="1800" dirty="0" smtClean="0"/>
            </a:br>
            <a:r>
              <a:rPr lang="ja-JP" altLang="en-US" sz="1800" dirty="0" smtClean="0"/>
              <a:t>℡　０１５４</a:t>
            </a:r>
            <a:r>
              <a:rPr lang="en-US" altLang="ja-JP" sz="1800" dirty="0" smtClean="0"/>
              <a:t>-</a:t>
            </a:r>
            <a:r>
              <a:rPr lang="ja-JP" altLang="en-US" sz="1800" dirty="0" smtClean="0"/>
              <a:t>３８</a:t>
            </a:r>
            <a:r>
              <a:rPr lang="en-US" altLang="ja-JP" sz="1800" dirty="0" smtClean="0"/>
              <a:t>-</a:t>
            </a:r>
            <a:r>
              <a:rPr lang="ja-JP" altLang="en-US" sz="1800" dirty="0" smtClean="0"/>
              <a:t>７０６７　　</a:t>
            </a:r>
            <a:r>
              <a:rPr lang="en-US" altLang="ja-JP" sz="1800" dirty="0" smtClean="0"/>
              <a:t>E-mail</a:t>
            </a:r>
            <a:r>
              <a:rPr lang="ja-JP" altLang="en-US" sz="1800" dirty="0" smtClean="0"/>
              <a:t>　</a:t>
            </a:r>
            <a:r>
              <a:rPr lang="en-US" altLang="ja-JP" sz="1800" dirty="0" smtClean="0">
                <a:hlinkClick r:id="rId2"/>
              </a:rPr>
              <a:t>info1@j-planning.com</a:t>
            </a:r>
            <a:r>
              <a:rPr lang="en-US" altLang="ja-JP" sz="1800" dirty="0" smtClean="0"/>
              <a:t/>
            </a:r>
            <a:br>
              <a:rPr lang="en-US" altLang="ja-JP" sz="1800" dirty="0" smtClean="0"/>
            </a:br>
            <a:r>
              <a:rPr lang="ja-JP" altLang="en-US" sz="1800" dirty="0" smtClean="0"/>
              <a:t>受付時間　月～金　</a:t>
            </a:r>
            <a:r>
              <a:rPr lang="en-US" altLang="ja-JP" sz="1800" dirty="0" smtClean="0"/>
              <a:t>9:00~18:00</a:t>
            </a:r>
            <a:r>
              <a:rPr lang="ja-JP" altLang="en-US" sz="1800" dirty="0" smtClean="0"/>
              <a:t>　　　定休日　土日・祝日</a:t>
            </a:r>
            <a:endParaRPr lang="en-US" altLang="ja-JP" sz="1800" dirty="0" smtClean="0"/>
          </a:p>
        </p:txBody>
      </p:sp>
    </p:spTree>
    <p:extLst>
      <p:ext uri="{BB962C8B-B14F-4D97-AF65-F5344CB8AC3E}">
        <p14:creationId xmlns:p14="http://schemas.microsoft.com/office/powerpoint/2010/main" val="25877808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保険募集人の権限について</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229600" cy="4752528"/>
          </a:xfrm>
        </p:spPr>
        <p:txBody>
          <a:bodyPr>
            <a:normAutofit/>
          </a:bodyPr>
          <a:lstStyle/>
          <a:p>
            <a:pPr marL="0" indent="0">
              <a:spcBef>
                <a:spcPts val="3000"/>
              </a:spcBef>
              <a:buClrTx/>
              <a:buNone/>
            </a:pPr>
            <a:r>
              <a:rPr lang="ja-JP" altLang="en-US" sz="2400" dirty="0" smtClean="0"/>
              <a:t>◇損害保険のご契約◇</a:t>
            </a:r>
            <a:endParaRPr lang="en-US" altLang="ja-JP" sz="2400" dirty="0"/>
          </a:p>
          <a:p>
            <a:pPr marL="400050" indent="-400050">
              <a:spcBef>
                <a:spcPts val="3000"/>
              </a:spcBef>
              <a:buClrTx/>
              <a:buFont typeface="+mj-lt"/>
              <a:buAutoNum type="romanLcPeriod"/>
            </a:pPr>
            <a:r>
              <a:rPr lang="ja-JP" altLang="en-US" sz="1900" dirty="0" smtClean="0"/>
              <a:t>当社の損害保険募集人は、委託損害保険会社の代理人として、お客様と</a:t>
            </a:r>
            <a:r>
              <a:rPr lang="en-US" altLang="ja-JP" sz="1900" dirty="0" smtClean="0"/>
              <a:t/>
            </a:r>
            <a:br>
              <a:rPr lang="en-US" altLang="ja-JP" sz="1900" dirty="0" smtClean="0"/>
            </a:br>
            <a:r>
              <a:rPr lang="ja-JP" altLang="en-US" sz="1900" dirty="0" smtClean="0"/>
              <a:t>損害保険会社間の損害保険契約締結の代理、または媒介を行います。</a:t>
            </a:r>
            <a:endParaRPr lang="en-US" altLang="ja-JP" sz="1900" dirty="0" smtClean="0"/>
          </a:p>
          <a:p>
            <a:pPr marL="400050" indent="-400050">
              <a:spcBef>
                <a:spcPts val="3000"/>
              </a:spcBef>
              <a:buClrTx/>
              <a:buFont typeface="+mj-lt"/>
              <a:buAutoNum type="romanLcPeriod"/>
            </a:pPr>
            <a:r>
              <a:rPr lang="ja-JP" altLang="en-US" sz="1900" dirty="0"/>
              <a:t>当社の</a:t>
            </a:r>
            <a:r>
              <a:rPr lang="ja-JP" altLang="en-US" sz="1900" dirty="0" smtClean="0"/>
              <a:t>取扱保険商品によっては、当社の損害保険募集人が告知受領兼を</a:t>
            </a:r>
            <a:r>
              <a:rPr lang="en-US" altLang="ja-JP" sz="1900" dirty="0" smtClean="0"/>
              <a:t/>
            </a:r>
            <a:br>
              <a:rPr lang="en-US" altLang="ja-JP" sz="1900" dirty="0" smtClean="0"/>
            </a:br>
            <a:r>
              <a:rPr lang="ja-JP" altLang="en-US" sz="1900" dirty="0" smtClean="0"/>
              <a:t>有する商品もあります。</a:t>
            </a:r>
            <a:endParaRPr lang="en-US" altLang="ja-JP" sz="1900" dirty="0" smtClean="0"/>
          </a:p>
          <a:p>
            <a:pPr marL="400050" indent="-400050">
              <a:spcBef>
                <a:spcPts val="3000"/>
              </a:spcBef>
              <a:buClrTx/>
              <a:buFont typeface="+mj-lt"/>
              <a:buAutoNum type="romanLcPeriod"/>
            </a:pPr>
            <a:r>
              <a:rPr lang="ja-JP" altLang="en-US" sz="1900" dirty="0"/>
              <a:t>お客様に</a:t>
            </a:r>
            <a:r>
              <a:rPr lang="ja-JP" altLang="en-US" sz="1900" dirty="0" smtClean="0"/>
              <a:t>告知いただいた保険申込書（告知書）の記載内容が事実と異なる場合、ご契約が解除や無効となり、保険金をお支払できない事がございますので、正しく告知頂きますようお願いいたします。</a:t>
            </a:r>
            <a:endParaRPr lang="en-US" altLang="ja-JP" sz="1900" dirty="0" smtClean="0"/>
          </a:p>
        </p:txBody>
      </p:sp>
    </p:spTree>
    <p:extLst>
      <p:ext uri="{BB962C8B-B14F-4D97-AF65-F5344CB8AC3E}">
        <p14:creationId xmlns:p14="http://schemas.microsoft.com/office/powerpoint/2010/main" val="49796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保険募集人の権限について</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3000"/>
              </a:spcBef>
              <a:buClrTx/>
              <a:buNone/>
            </a:pPr>
            <a:r>
              <a:rPr lang="ja-JP" altLang="en-US" sz="2400" dirty="0" smtClean="0"/>
              <a:t>◇生命保険のご契約◇</a:t>
            </a:r>
            <a:endParaRPr lang="en-US" altLang="ja-JP" sz="2400" dirty="0"/>
          </a:p>
          <a:p>
            <a:pPr marL="400050" indent="-400050">
              <a:spcBef>
                <a:spcPts val="3000"/>
              </a:spcBef>
              <a:buClrTx/>
              <a:buFont typeface="+mj-lt"/>
              <a:buAutoNum type="romanLcPeriod"/>
            </a:pPr>
            <a:r>
              <a:rPr lang="ja-JP" altLang="en-US" sz="1900" dirty="0" smtClean="0"/>
              <a:t>当社の生命保険募集人は、お客様と生命保険会社間の生命保険契約締結の媒介を行うものであり、契約締結の代理権はありません。</a:t>
            </a:r>
            <a:r>
              <a:rPr lang="en-US" altLang="ja-JP" sz="1900" dirty="0"/>
              <a:t/>
            </a:r>
            <a:br>
              <a:rPr lang="en-US" altLang="ja-JP" sz="1900" dirty="0"/>
            </a:br>
            <a:r>
              <a:rPr lang="ja-JP" altLang="en-US" sz="1900" dirty="0" smtClean="0"/>
              <a:t>保険会社が承諾したときに、保険契約は有効に成立いたします。</a:t>
            </a:r>
            <a:endParaRPr lang="en-US" altLang="ja-JP" sz="1900" dirty="0" smtClean="0"/>
          </a:p>
          <a:p>
            <a:pPr marL="400050" indent="-400050">
              <a:spcBef>
                <a:spcPts val="3000"/>
              </a:spcBef>
              <a:buClrTx/>
              <a:buFont typeface="+mj-lt"/>
              <a:buAutoNum type="romanLcPeriod"/>
            </a:pPr>
            <a:r>
              <a:rPr lang="ja-JP" altLang="en-US" sz="1900" dirty="0"/>
              <a:t>当社の生命保険募集人</a:t>
            </a:r>
            <a:r>
              <a:rPr lang="ja-JP" altLang="en-US" sz="1900" dirty="0" smtClean="0"/>
              <a:t>に告知受領権はありません。告知受領権は、</a:t>
            </a:r>
            <a:r>
              <a:rPr lang="en-US" altLang="ja-JP" sz="1900" dirty="0" smtClean="0"/>
              <a:t/>
            </a:r>
            <a:br>
              <a:rPr lang="en-US" altLang="ja-JP" sz="1900" dirty="0" smtClean="0"/>
            </a:br>
            <a:r>
              <a:rPr lang="ja-JP" altLang="en-US" sz="1900" dirty="0" smtClean="0"/>
              <a:t>生命保険会社および生命保険会社が指定した医師だけが有しています。</a:t>
            </a:r>
            <a:r>
              <a:rPr lang="en-US" altLang="ja-JP" sz="1900" dirty="0" smtClean="0"/>
              <a:t/>
            </a:r>
            <a:br>
              <a:rPr lang="en-US" altLang="ja-JP" sz="1900" dirty="0" smtClean="0"/>
            </a:br>
            <a:r>
              <a:rPr lang="ja-JP" altLang="en-US" sz="1900" dirty="0" smtClean="0"/>
              <a:t>当社の生命保険募集人に口頭でお話いただいても、告知した事には</a:t>
            </a:r>
            <a:r>
              <a:rPr lang="en-US" altLang="ja-JP" sz="1900" dirty="0" smtClean="0"/>
              <a:t/>
            </a:r>
            <a:br>
              <a:rPr lang="en-US" altLang="ja-JP" sz="1900" dirty="0" smtClean="0"/>
            </a:br>
            <a:r>
              <a:rPr lang="ja-JP" altLang="en-US" sz="1900" dirty="0" smtClean="0"/>
              <a:t>なりませんので、告知書面へのご記入をお願いいたします。</a:t>
            </a:r>
            <a:endParaRPr lang="en-US" altLang="ja-JP" sz="1900" dirty="0" smtClean="0"/>
          </a:p>
        </p:txBody>
      </p:sp>
    </p:spTree>
    <p:extLst>
      <p:ext uri="{BB962C8B-B14F-4D97-AF65-F5344CB8AC3E}">
        <p14:creationId xmlns:p14="http://schemas.microsoft.com/office/powerpoint/2010/main" val="1030575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事故対応</a:t>
            </a:r>
            <a:r>
              <a:rPr lang="ja-JP" altLang="en-US" sz="4000" dirty="0" smtClean="0">
                <a:latin typeface="+mn-lt"/>
                <a:ea typeface="+mn-ea"/>
              </a:rPr>
              <a:t>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1500"/>
              </a:spcBef>
              <a:buClrTx/>
              <a:buNone/>
            </a:pPr>
            <a:r>
              <a:rPr lang="en-US" altLang="ja-JP" dirty="0"/>
              <a:t/>
            </a:r>
            <a:br>
              <a:rPr lang="en-US" altLang="ja-JP" dirty="0"/>
            </a:br>
            <a:r>
              <a:rPr lang="ja-JP" altLang="en-US" dirty="0" smtClean="0"/>
              <a:t>株式会社 ジャパン・プランニングは</a:t>
            </a:r>
            <a:endParaRPr lang="en-US" altLang="ja-JP" dirty="0"/>
          </a:p>
          <a:p>
            <a:pPr marL="0" indent="0">
              <a:spcBef>
                <a:spcPts val="1500"/>
              </a:spcBef>
              <a:buClrTx/>
              <a:buNone/>
            </a:pPr>
            <a:r>
              <a:rPr lang="ja-JP" altLang="en-US" dirty="0" smtClean="0"/>
              <a:t>迅速で丁寧な事故対応を心掛け</a:t>
            </a:r>
            <a:endParaRPr lang="en-US" altLang="ja-JP" dirty="0" smtClean="0"/>
          </a:p>
          <a:p>
            <a:pPr marL="0" indent="0">
              <a:spcBef>
                <a:spcPts val="1500"/>
              </a:spcBef>
              <a:buClrTx/>
              <a:buNone/>
            </a:pPr>
            <a:r>
              <a:rPr lang="ja-JP" altLang="en-US" dirty="0"/>
              <a:t>お客様の不安を</a:t>
            </a:r>
            <a:r>
              <a:rPr lang="ja-JP" altLang="en-US" dirty="0" smtClean="0"/>
              <a:t>和らげるよう、努力いたします</a:t>
            </a:r>
            <a:endParaRPr lang="en-US" altLang="ja-JP" dirty="0" smtClean="0"/>
          </a:p>
        </p:txBody>
      </p:sp>
    </p:spTree>
    <p:extLst>
      <p:ext uri="{BB962C8B-B14F-4D97-AF65-F5344CB8AC3E}">
        <p14:creationId xmlns:p14="http://schemas.microsoft.com/office/powerpoint/2010/main" val="2742465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経営理念</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lstStyle/>
          <a:p>
            <a:pPr>
              <a:lnSpc>
                <a:spcPct val="150000"/>
              </a:lnSpc>
            </a:pPr>
            <a:r>
              <a:rPr kumimoji="1" lang="ja-JP" altLang="en-US" dirty="0" smtClean="0"/>
              <a:t>お客様の立場を第一に考えます</a:t>
            </a:r>
            <a:endParaRPr kumimoji="1" lang="en-US" altLang="ja-JP" dirty="0" smtClean="0"/>
          </a:p>
          <a:p>
            <a:pPr>
              <a:lnSpc>
                <a:spcPct val="150000"/>
              </a:lnSpc>
            </a:pPr>
            <a:r>
              <a:rPr lang="ja-JP" altLang="en-US" dirty="0" smtClean="0"/>
              <a:t>常に新しく質の高いサービスの提供に挑戦します</a:t>
            </a:r>
            <a:endParaRPr lang="en-US" altLang="ja-JP" dirty="0" smtClean="0"/>
          </a:p>
          <a:p>
            <a:pPr>
              <a:lnSpc>
                <a:spcPct val="150000"/>
              </a:lnSpc>
            </a:pPr>
            <a:r>
              <a:rPr lang="ja-JP" altLang="en-US" dirty="0" smtClean="0"/>
              <a:t>地域の皆様から信頼される会社づくりに努めます</a:t>
            </a:r>
            <a:endParaRPr lang="en-US" altLang="ja-JP" dirty="0" smtClean="0"/>
          </a:p>
          <a:p>
            <a:endParaRPr kumimoji="1" lang="ja-JP" altLang="en-US" dirty="0"/>
          </a:p>
        </p:txBody>
      </p:sp>
    </p:spTree>
    <p:extLst>
      <p:ext uri="{BB962C8B-B14F-4D97-AF65-F5344CB8AC3E}">
        <p14:creationId xmlns:p14="http://schemas.microsoft.com/office/powerpoint/2010/main" val="18519036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事故対応</a:t>
            </a:r>
            <a:r>
              <a:rPr lang="ja-JP" altLang="en-US" sz="4000" dirty="0" smtClean="0">
                <a:latin typeface="+mn-lt"/>
                <a:ea typeface="+mn-ea"/>
              </a:rPr>
              <a:t>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1500"/>
              </a:spcBef>
              <a:buClrTx/>
              <a:buNone/>
            </a:pPr>
            <a:r>
              <a:rPr lang="en-US" altLang="ja-JP" dirty="0"/>
              <a:t/>
            </a:r>
            <a:br>
              <a:rPr lang="en-US" altLang="ja-JP" dirty="0"/>
            </a:br>
            <a:r>
              <a:rPr lang="ja-JP" altLang="en-US" dirty="0" smtClean="0"/>
              <a:t>常にお客様の立場に立ち、誠実な対応と</a:t>
            </a:r>
            <a:endParaRPr lang="en-US" altLang="ja-JP" dirty="0" smtClean="0"/>
          </a:p>
          <a:p>
            <a:pPr marL="0" indent="0">
              <a:spcBef>
                <a:spcPts val="1500"/>
              </a:spcBef>
              <a:buClrTx/>
              <a:buNone/>
            </a:pPr>
            <a:r>
              <a:rPr lang="ja-JP" altLang="en-US" dirty="0"/>
              <a:t>的確なアドバイスを</a:t>
            </a:r>
            <a:r>
              <a:rPr lang="ja-JP" altLang="en-US" dirty="0" smtClean="0"/>
              <a:t>心掛け</a:t>
            </a:r>
            <a:endParaRPr lang="en-US" altLang="ja-JP" dirty="0" smtClean="0"/>
          </a:p>
          <a:p>
            <a:pPr marL="0" indent="0">
              <a:spcBef>
                <a:spcPts val="1500"/>
              </a:spcBef>
              <a:buClrTx/>
              <a:buNone/>
            </a:pPr>
            <a:r>
              <a:rPr lang="ja-JP" altLang="en-US" dirty="0"/>
              <a:t>損害保険</a:t>
            </a:r>
            <a:r>
              <a:rPr lang="ja-JP" altLang="en-US" dirty="0" smtClean="0"/>
              <a:t>ジャパン株式会社と</a:t>
            </a:r>
            <a:endParaRPr lang="en-US" altLang="ja-JP" dirty="0" smtClean="0"/>
          </a:p>
          <a:p>
            <a:pPr marL="0" indent="0">
              <a:spcBef>
                <a:spcPts val="1500"/>
              </a:spcBef>
              <a:buClrTx/>
              <a:buNone/>
            </a:pPr>
            <a:r>
              <a:rPr lang="ja-JP" altLang="en-US" dirty="0"/>
              <a:t>東京海上</a:t>
            </a:r>
            <a:r>
              <a:rPr lang="ja-JP" altLang="en-US" dirty="0" smtClean="0"/>
              <a:t>日動火災保険株式会社の代理店として</a:t>
            </a:r>
            <a:endParaRPr lang="en-US" altLang="ja-JP" dirty="0" smtClean="0"/>
          </a:p>
          <a:p>
            <a:pPr marL="0" indent="0">
              <a:spcBef>
                <a:spcPts val="1500"/>
              </a:spcBef>
              <a:buClrTx/>
              <a:buNone/>
            </a:pPr>
            <a:r>
              <a:rPr lang="ja-JP" altLang="en-US" dirty="0"/>
              <a:t>正確な事務</a:t>
            </a:r>
            <a:r>
              <a:rPr lang="ja-JP" altLang="en-US" dirty="0" smtClean="0"/>
              <a:t>を徹底します</a:t>
            </a:r>
            <a:endParaRPr lang="en-US" altLang="ja-JP" dirty="0" smtClean="0"/>
          </a:p>
        </p:txBody>
      </p:sp>
    </p:spTree>
    <p:extLst>
      <p:ext uri="{BB962C8B-B14F-4D97-AF65-F5344CB8AC3E}">
        <p14:creationId xmlns:p14="http://schemas.microsoft.com/office/powerpoint/2010/main" val="33165966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事故対応</a:t>
            </a:r>
            <a:r>
              <a:rPr lang="ja-JP" altLang="en-US" sz="4000" dirty="0" smtClean="0">
                <a:latin typeface="+mn-lt"/>
                <a:ea typeface="+mn-ea"/>
              </a:rPr>
              <a:t>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1500"/>
              </a:spcBef>
              <a:buClrTx/>
              <a:buNone/>
            </a:pPr>
            <a:r>
              <a:rPr lang="en-US" altLang="ja-JP" dirty="0"/>
              <a:t/>
            </a:r>
            <a:br>
              <a:rPr lang="en-US" altLang="ja-JP" dirty="0"/>
            </a:br>
            <a:r>
              <a:rPr lang="ja-JP" altLang="en-US" dirty="0" smtClean="0"/>
              <a:t>自動車事故の際はチームワークをもって</a:t>
            </a:r>
            <a:endParaRPr lang="en-US" altLang="ja-JP" dirty="0"/>
          </a:p>
          <a:p>
            <a:pPr marL="0" indent="0">
              <a:spcBef>
                <a:spcPts val="1500"/>
              </a:spcBef>
              <a:buClrTx/>
              <a:buNone/>
            </a:pPr>
            <a:r>
              <a:rPr lang="ja-JP" altLang="en-US" dirty="0" smtClean="0"/>
              <a:t>極力現場に出向きお客様にご安心いただけるよう</a:t>
            </a:r>
            <a:endParaRPr lang="en-US" altLang="ja-JP" dirty="0" smtClean="0"/>
          </a:p>
          <a:p>
            <a:pPr marL="0" indent="0">
              <a:spcBef>
                <a:spcPts val="1500"/>
              </a:spcBef>
              <a:buClrTx/>
              <a:buNone/>
            </a:pPr>
            <a:r>
              <a:rPr lang="ja-JP" altLang="en-US" dirty="0" smtClean="0"/>
              <a:t>対応いたします</a:t>
            </a:r>
            <a:endParaRPr lang="en-US" altLang="ja-JP" dirty="0" smtClean="0"/>
          </a:p>
        </p:txBody>
      </p:sp>
    </p:spTree>
    <p:extLst>
      <p:ext uri="{BB962C8B-B14F-4D97-AF65-F5344CB8AC3E}">
        <p14:creationId xmlns:p14="http://schemas.microsoft.com/office/powerpoint/2010/main" val="11468938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事故対応</a:t>
            </a:r>
            <a:r>
              <a:rPr lang="ja-JP" altLang="en-US" sz="4000" dirty="0" smtClean="0">
                <a:latin typeface="+mn-lt"/>
                <a:ea typeface="+mn-ea"/>
              </a:rPr>
              <a:t>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1500"/>
              </a:spcBef>
              <a:buClrTx/>
              <a:buNone/>
            </a:pPr>
            <a:r>
              <a:rPr lang="en-US" altLang="ja-JP" dirty="0"/>
              <a:t/>
            </a:r>
            <a:br>
              <a:rPr lang="en-US" altLang="ja-JP" dirty="0"/>
            </a:br>
            <a:r>
              <a:rPr lang="ja-JP" altLang="en-US" dirty="0" smtClean="0"/>
              <a:t>事故処理の経過報告は</a:t>
            </a:r>
            <a:endParaRPr lang="en-US" altLang="ja-JP" dirty="0" smtClean="0"/>
          </a:p>
          <a:p>
            <a:pPr marL="0" indent="0">
              <a:spcBef>
                <a:spcPts val="1500"/>
              </a:spcBef>
              <a:buClrTx/>
              <a:buNone/>
            </a:pPr>
            <a:r>
              <a:rPr lang="ja-JP" altLang="en-US" dirty="0"/>
              <a:t>お客様に</a:t>
            </a:r>
            <a:r>
              <a:rPr lang="ja-JP" altLang="en-US" dirty="0" smtClean="0"/>
              <a:t>対し、定期的に行います</a:t>
            </a:r>
            <a:endParaRPr lang="en-US" altLang="ja-JP" dirty="0" smtClean="0"/>
          </a:p>
        </p:txBody>
      </p:sp>
    </p:spTree>
    <p:extLst>
      <p:ext uri="{BB962C8B-B14F-4D97-AF65-F5344CB8AC3E}">
        <p14:creationId xmlns:p14="http://schemas.microsoft.com/office/powerpoint/2010/main" val="34999755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事故対応</a:t>
            </a:r>
            <a:r>
              <a:rPr lang="ja-JP" altLang="en-US" sz="4000" dirty="0" smtClean="0">
                <a:latin typeface="+mn-lt"/>
                <a:ea typeface="+mn-ea"/>
              </a:rPr>
              <a:t>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rmAutofit/>
          </a:bodyPr>
          <a:lstStyle/>
          <a:p>
            <a:pPr marL="0" indent="0">
              <a:spcBef>
                <a:spcPts val="1500"/>
              </a:spcBef>
              <a:buClrTx/>
              <a:buNone/>
            </a:pPr>
            <a:r>
              <a:rPr lang="en-US" altLang="ja-JP" dirty="0"/>
              <a:t/>
            </a:r>
            <a:br>
              <a:rPr lang="en-US" altLang="ja-JP" dirty="0"/>
            </a:br>
            <a:r>
              <a:rPr lang="ja-JP" altLang="en-US" dirty="0" smtClean="0"/>
              <a:t>お支払された保険金について</a:t>
            </a:r>
            <a:endParaRPr lang="en-US" altLang="ja-JP" dirty="0" smtClean="0"/>
          </a:p>
          <a:p>
            <a:pPr marL="0" indent="0">
              <a:spcBef>
                <a:spcPts val="1500"/>
              </a:spcBef>
              <a:buClrTx/>
              <a:buNone/>
            </a:pPr>
            <a:r>
              <a:rPr lang="ja-JP" altLang="en-US" dirty="0"/>
              <a:t>お客様に</a:t>
            </a:r>
            <a:r>
              <a:rPr lang="ja-JP" altLang="en-US" dirty="0" smtClean="0"/>
              <a:t>対して明確に</a:t>
            </a:r>
            <a:endParaRPr lang="en-US" altLang="ja-JP" dirty="0"/>
          </a:p>
          <a:p>
            <a:pPr marL="0" indent="0">
              <a:spcBef>
                <a:spcPts val="1500"/>
              </a:spcBef>
              <a:buClrTx/>
              <a:buNone/>
            </a:pPr>
            <a:r>
              <a:rPr lang="ja-JP" altLang="en-US" dirty="0" smtClean="0"/>
              <a:t>そして親切丁寧にご説明いたします</a:t>
            </a:r>
            <a:endParaRPr lang="en-US" altLang="ja-JP" dirty="0" smtClean="0"/>
          </a:p>
        </p:txBody>
      </p:sp>
    </p:spTree>
    <p:extLst>
      <p:ext uri="{BB962C8B-B14F-4D97-AF65-F5344CB8AC3E}">
        <p14:creationId xmlns:p14="http://schemas.microsoft.com/office/powerpoint/2010/main" val="22101982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反社会的勢力への対応について</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Autofit/>
          </a:bodyPr>
          <a:lstStyle/>
          <a:p>
            <a:pPr marL="457200" indent="-457200">
              <a:spcBef>
                <a:spcPts val="1500"/>
              </a:spcBef>
              <a:buClrTx/>
              <a:buFont typeface="+mj-lt"/>
              <a:buAutoNum type="arabicPeriod"/>
            </a:pPr>
            <a:r>
              <a:rPr lang="ja-JP" altLang="en-US" sz="1800" dirty="0" smtClean="0"/>
              <a:t>当社は、反社会的勢力との</a:t>
            </a:r>
            <a:r>
              <a:rPr lang="ja-JP" altLang="en-US" sz="1800" dirty="0"/>
              <a:t>取引を</a:t>
            </a:r>
            <a:r>
              <a:rPr lang="ja-JP" altLang="en-US" sz="1800" dirty="0" smtClean="0"/>
              <a:t>含めた一切の関係を遮断します</a:t>
            </a:r>
            <a:endParaRPr lang="en-US" altLang="ja-JP" sz="1800" dirty="0" smtClean="0"/>
          </a:p>
          <a:p>
            <a:pPr marL="457200" indent="-457200">
              <a:spcBef>
                <a:spcPts val="1500"/>
              </a:spcBef>
              <a:buClrTx/>
              <a:buFont typeface="+mj-lt"/>
              <a:buAutoNum type="arabicPeriod"/>
            </a:pPr>
            <a:r>
              <a:rPr lang="ja-JP" altLang="en-US" sz="1800" dirty="0"/>
              <a:t>反社会的</a:t>
            </a:r>
            <a:r>
              <a:rPr lang="ja-JP" altLang="en-US" sz="1800" dirty="0" smtClean="0"/>
              <a:t>勢力による不当要求は拒絶し、契約者の保護に資するため、</a:t>
            </a:r>
            <a:r>
              <a:rPr lang="en-US" altLang="ja-JP" sz="1800" dirty="0" smtClean="0"/>
              <a:t/>
            </a:r>
            <a:br>
              <a:rPr lang="en-US" altLang="ja-JP" sz="1800" dirty="0" smtClean="0"/>
            </a:br>
            <a:r>
              <a:rPr lang="ja-JP" altLang="en-US" sz="1800" dirty="0" smtClean="0"/>
              <a:t>組織的に反社会的勢力の排除に努めます。また、対応する役職員の</a:t>
            </a:r>
            <a:r>
              <a:rPr lang="en-US" altLang="ja-JP" sz="1800" dirty="0" smtClean="0"/>
              <a:t/>
            </a:r>
            <a:br>
              <a:rPr lang="en-US" altLang="ja-JP" sz="1800" dirty="0" smtClean="0"/>
            </a:br>
            <a:r>
              <a:rPr lang="ja-JP" altLang="en-US" sz="1800" dirty="0" smtClean="0"/>
              <a:t>安全確保に努めます。</a:t>
            </a:r>
            <a:endParaRPr lang="en-US" altLang="ja-JP" sz="1800" dirty="0" smtClean="0"/>
          </a:p>
          <a:p>
            <a:pPr marL="457200" indent="-457200">
              <a:spcBef>
                <a:spcPts val="1500"/>
              </a:spcBef>
              <a:buClrTx/>
              <a:buFont typeface="+mj-lt"/>
              <a:buAutoNum type="arabicPeriod"/>
            </a:pPr>
            <a:r>
              <a:rPr lang="ja-JP" altLang="en-US" sz="1800" dirty="0"/>
              <a:t>反社会的</a:t>
            </a:r>
            <a:r>
              <a:rPr lang="ja-JP" altLang="en-US" sz="1800" dirty="0" smtClean="0"/>
              <a:t>勢力による不当要求に対しては一切応じず、毅然として、</a:t>
            </a:r>
            <a:r>
              <a:rPr lang="en-US" altLang="ja-JP" sz="1800" dirty="0" smtClean="0"/>
              <a:t/>
            </a:r>
            <a:br>
              <a:rPr lang="en-US" altLang="ja-JP" sz="1800" dirty="0" smtClean="0"/>
            </a:br>
            <a:r>
              <a:rPr lang="ja-JP" altLang="en-US" sz="1800" dirty="0" smtClean="0"/>
              <a:t>民事と刑事の両面から法的対応を行います。</a:t>
            </a:r>
            <a:endParaRPr lang="en-US" altLang="ja-JP" sz="1800" dirty="0"/>
          </a:p>
          <a:p>
            <a:pPr marL="457200" indent="-457200">
              <a:spcBef>
                <a:spcPts val="1500"/>
              </a:spcBef>
              <a:buClrTx/>
              <a:buFont typeface="+mj-lt"/>
              <a:buAutoNum type="arabicPeriod"/>
            </a:pPr>
            <a:r>
              <a:rPr lang="ja-JP" altLang="en-US" sz="1800" dirty="0" smtClean="0"/>
              <a:t>反社会的勢力への資金提供は一切行いません。</a:t>
            </a:r>
            <a:endParaRPr lang="en-US" altLang="ja-JP" sz="1800" dirty="0" smtClean="0"/>
          </a:p>
          <a:p>
            <a:pPr marL="457200" indent="-457200">
              <a:spcBef>
                <a:spcPts val="1500"/>
              </a:spcBef>
              <a:buClrTx/>
              <a:buFont typeface="+mj-lt"/>
              <a:buAutoNum type="arabicPeriod"/>
            </a:pPr>
            <a:r>
              <a:rPr lang="ja-JP" altLang="en-US" sz="1800" dirty="0" smtClean="0"/>
              <a:t>いかなる理由があっても、事案を隠蔽する為の反社会的勢力との裏取引は</a:t>
            </a:r>
            <a:r>
              <a:rPr lang="en-US" altLang="ja-JP" sz="1800" dirty="0" smtClean="0"/>
              <a:t/>
            </a:r>
            <a:br>
              <a:rPr lang="en-US" altLang="ja-JP" sz="1800" dirty="0" smtClean="0"/>
            </a:br>
            <a:r>
              <a:rPr lang="ja-JP" altLang="en-US" sz="1800" dirty="0" smtClean="0"/>
              <a:t>絶対に行いません。</a:t>
            </a:r>
            <a:endParaRPr lang="en-US" altLang="ja-JP" sz="1800" dirty="0" smtClean="0"/>
          </a:p>
          <a:p>
            <a:pPr marL="457200" indent="-457200">
              <a:spcBef>
                <a:spcPts val="1500"/>
              </a:spcBef>
              <a:buClrTx/>
              <a:buFont typeface="+mj-lt"/>
              <a:buAutoNum type="arabicPeriod"/>
            </a:pPr>
            <a:r>
              <a:rPr lang="ja-JP" altLang="en-US" sz="1800" dirty="0"/>
              <a:t>反社会的</a:t>
            </a:r>
            <a:r>
              <a:rPr lang="ja-JP" altLang="en-US" sz="1800" dirty="0" smtClean="0"/>
              <a:t>勢力との取引、または疑いのある取引が判明した場合には、直ちに契約等の解除、または解除する為の必要な措置を講じます。</a:t>
            </a:r>
            <a:endParaRPr lang="en-US" altLang="ja-JP" sz="1800" dirty="0" smtClean="0"/>
          </a:p>
          <a:p>
            <a:pPr marL="457200" indent="-457200">
              <a:spcBef>
                <a:spcPts val="1500"/>
              </a:spcBef>
              <a:buClrTx/>
              <a:buFont typeface="+mj-lt"/>
              <a:buAutoNum type="arabicPeriod"/>
            </a:pPr>
            <a:r>
              <a:rPr lang="ja-JP" altLang="en-US" sz="1800" dirty="0"/>
              <a:t>反社会的勢力による不当要求に</a:t>
            </a:r>
            <a:r>
              <a:rPr lang="ja-JP" altLang="en-US" sz="1800" dirty="0" smtClean="0"/>
              <a:t>備えて、平素から警察・弁護士等の外部専門機関との連携体制強化を図ります。</a:t>
            </a:r>
            <a:endParaRPr lang="en-US" altLang="ja-JP" sz="1800" dirty="0" smtClean="0"/>
          </a:p>
        </p:txBody>
      </p:sp>
    </p:spTree>
    <p:extLst>
      <p:ext uri="{BB962C8B-B14F-4D97-AF65-F5344CB8AC3E}">
        <p14:creationId xmlns:p14="http://schemas.microsoft.com/office/powerpoint/2010/main" val="32084719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店頭新規ご契約申込時のご確認事項</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Autofit/>
          </a:bodyPr>
          <a:lstStyle/>
          <a:p>
            <a:pPr marL="0" indent="0">
              <a:spcBef>
                <a:spcPts val="1500"/>
              </a:spcBef>
              <a:buClrTx/>
              <a:buNone/>
            </a:pPr>
            <a:endParaRPr lang="en-US" altLang="ja-JP" sz="2000" dirty="0" smtClean="0"/>
          </a:p>
          <a:p>
            <a:pPr marL="0" indent="0">
              <a:spcBef>
                <a:spcPts val="1500"/>
              </a:spcBef>
              <a:buClrTx/>
              <a:buNone/>
            </a:pPr>
            <a:r>
              <a:rPr lang="ja-JP" altLang="en-US" sz="2000" dirty="0" smtClean="0"/>
              <a:t>この</a:t>
            </a:r>
            <a:r>
              <a:rPr lang="ja-JP" altLang="en-US" sz="2000" dirty="0"/>
              <a:t>度</a:t>
            </a:r>
            <a:r>
              <a:rPr lang="ja-JP" altLang="en-US" sz="2000" dirty="0" smtClean="0"/>
              <a:t>はご来店ありがとうございます。</a:t>
            </a:r>
            <a:endParaRPr lang="en-US" altLang="ja-JP" sz="2000" dirty="0" smtClean="0"/>
          </a:p>
          <a:p>
            <a:pPr marL="0" indent="0">
              <a:spcBef>
                <a:spcPts val="1500"/>
              </a:spcBef>
              <a:buClrTx/>
              <a:buNone/>
            </a:pPr>
            <a:r>
              <a:rPr lang="ja-JP" altLang="en-US" sz="2000" dirty="0"/>
              <a:t>弊社で</a:t>
            </a:r>
            <a:r>
              <a:rPr lang="ja-JP" altLang="en-US" sz="2000" dirty="0" smtClean="0"/>
              <a:t>は、ご来店による新規保険のお申込に際しまして、いくつかの項目に</a:t>
            </a:r>
            <a:r>
              <a:rPr lang="en-US" altLang="ja-JP" sz="2000" dirty="0" smtClean="0"/>
              <a:t/>
            </a:r>
            <a:br>
              <a:rPr lang="en-US" altLang="ja-JP" sz="2000" dirty="0" smtClean="0"/>
            </a:br>
            <a:r>
              <a:rPr lang="ja-JP" altLang="en-US" sz="2000" dirty="0" smtClean="0"/>
              <a:t>ついて確認させていただいております。</a:t>
            </a:r>
            <a:endParaRPr lang="en-US" altLang="ja-JP" sz="2000" dirty="0" smtClean="0"/>
          </a:p>
          <a:p>
            <a:pPr marL="0" indent="0">
              <a:spcBef>
                <a:spcPts val="1500"/>
              </a:spcBef>
              <a:buClrTx/>
              <a:buNone/>
            </a:pPr>
            <a:r>
              <a:rPr lang="ja-JP" altLang="en-US" sz="2000" dirty="0"/>
              <a:t>お時間を</a:t>
            </a:r>
            <a:r>
              <a:rPr lang="ja-JP" altLang="en-US" sz="2000" dirty="0" smtClean="0"/>
              <a:t>頂戴いたしますが、適切な契約のためにご協力をお願いいたします。</a:t>
            </a:r>
            <a:endParaRPr lang="en-US" altLang="ja-JP" sz="2000" dirty="0"/>
          </a:p>
          <a:p>
            <a:pPr marL="0" indent="0">
              <a:spcBef>
                <a:spcPts val="1500"/>
              </a:spcBef>
              <a:buClrTx/>
              <a:buNone/>
            </a:pPr>
            <a:r>
              <a:rPr lang="ja-JP" altLang="en-US" sz="2000" dirty="0" smtClean="0"/>
              <a:t>なお、正式契約につきましては、お見積を作成し改めてお伺いする手続きと</a:t>
            </a:r>
            <a:r>
              <a:rPr lang="en-US" altLang="ja-JP" sz="2000" dirty="0" smtClean="0"/>
              <a:t/>
            </a:r>
            <a:br>
              <a:rPr lang="en-US" altLang="ja-JP" sz="2000" dirty="0" smtClean="0"/>
            </a:br>
            <a:r>
              <a:rPr lang="ja-JP" altLang="en-US" sz="2000" dirty="0" smtClean="0"/>
              <a:t>させて頂いておりますので、何卒ご理解を賜りますようお願い申し上げます。</a:t>
            </a:r>
            <a:endParaRPr lang="en-US" altLang="ja-JP" sz="2000" dirty="0"/>
          </a:p>
        </p:txBody>
      </p:sp>
    </p:spTree>
    <p:extLst>
      <p:ext uri="{BB962C8B-B14F-4D97-AF65-F5344CB8AC3E}">
        <p14:creationId xmlns:p14="http://schemas.microsoft.com/office/powerpoint/2010/main" val="35466023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店頭新規ご契約申込時のご確認事項</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1952836"/>
            <a:ext cx="8399276" cy="4752528"/>
          </a:xfrm>
        </p:spPr>
        <p:txBody>
          <a:bodyPr>
            <a:noAutofit/>
          </a:bodyPr>
          <a:lstStyle/>
          <a:p>
            <a:pPr>
              <a:lnSpc>
                <a:spcPct val="200000"/>
              </a:lnSpc>
              <a:spcBef>
                <a:spcPts val="1500"/>
              </a:spcBef>
              <a:buClrTx/>
              <a:buFont typeface="Wingdings" panose="05000000000000000000" pitchFamily="2" charset="2"/>
              <a:buChar char="u"/>
            </a:pPr>
            <a:r>
              <a:rPr lang="ja-JP" altLang="en-US" sz="2000" dirty="0" smtClean="0"/>
              <a:t>どのようなきっかけで弊社へ直接ご来店されましたか</a:t>
            </a:r>
            <a:endParaRPr lang="en-US" altLang="ja-JP" sz="2000" dirty="0" smtClean="0"/>
          </a:p>
          <a:p>
            <a:pPr>
              <a:spcBef>
                <a:spcPts val="1500"/>
              </a:spcBef>
              <a:buClrTx/>
              <a:buFont typeface="Wingdings" panose="05000000000000000000" pitchFamily="2" charset="2"/>
              <a:buChar char="u"/>
            </a:pPr>
            <a:r>
              <a:rPr lang="ja-JP" altLang="en-US" sz="2000" dirty="0"/>
              <a:t>今回の保険加入に</a:t>
            </a:r>
            <a:r>
              <a:rPr lang="ja-JP" altLang="en-US" sz="2000" dirty="0" smtClean="0"/>
              <a:t>際し、ご心配されている内容はどのような事ですか</a:t>
            </a:r>
            <a:endParaRPr lang="en-US" altLang="ja-JP" sz="2000" dirty="0" smtClean="0"/>
          </a:p>
          <a:p>
            <a:pPr>
              <a:spcBef>
                <a:spcPts val="1500"/>
              </a:spcBef>
              <a:buClrTx/>
              <a:buFont typeface="Wingdings" panose="05000000000000000000" pitchFamily="2" charset="2"/>
              <a:buChar char="u"/>
            </a:pPr>
            <a:r>
              <a:rPr lang="ja-JP" altLang="en-US" sz="2000" dirty="0" smtClean="0"/>
              <a:t>過去に、他社を含め土曜の保険にご加入した経験や、</a:t>
            </a:r>
            <a:r>
              <a:rPr lang="en-US" altLang="ja-JP" sz="2000" dirty="0" smtClean="0"/>
              <a:t/>
            </a:r>
            <a:br>
              <a:rPr lang="en-US" altLang="ja-JP" sz="2000" dirty="0" smtClean="0"/>
            </a:br>
            <a:r>
              <a:rPr lang="ja-JP" altLang="en-US" sz="2000" dirty="0" smtClean="0"/>
              <a:t>現在のご加入がおありですか</a:t>
            </a:r>
            <a:endParaRPr lang="en-US" altLang="ja-JP" sz="2000" dirty="0" smtClean="0"/>
          </a:p>
          <a:p>
            <a:pPr>
              <a:spcBef>
                <a:spcPts val="1500"/>
              </a:spcBef>
              <a:buClrTx/>
              <a:buFont typeface="Wingdings" panose="05000000000000000000" pitchFamily="2" charset="2"/>
              <a:buChar char="u"/>
            </a:pPr>
            <a:r>
              <a:rPr lang="ja-JP" altLang="en-US" sz="2000" dirty="0" smtClean="0"/>
              <a:t>ご加入していた、またはご加入されている場合、どのような補償内容ですか</a:t>
            </a:r>
            <a:r>
              <a:rPr lang="en-US" altLang="ja-JP" sz="2000" dirty="0"/>
              <a:t/>
            </a:r>
            <a:br>
              <a:rPr lang="en-US" altLang="ja-JP" sz="2000" dirty="0"/>
            </a:br>
            <a:r>
              <a:rPr lang="ja-JP" altLang="en-US" sz="2000" dirty="0" smtClean="0"/>
              <a:t>また、事故の経験はおありですか</a:t>
            </a:r>
            <a:endParaRPr lang="en-US" altLang="ja-JP" sz="2000" dirty="0" smtClean="0"/>
          </a:p>
          <a:p>
            <a:pPr>
              <a:spcBef>
                <a:spcPts val="1500"/>
              </a:spcBef>
              <a:buClrTx/>
              <a:buFont typeface="Wingdings" panose="05000000000000000000" pitchFamily="2" charset="2"/>
              <a:buChar char="u"/>
            </a:pPr>
            <a:r>
              <a:rPr lang="ja-JP" altLang="en-US" sz="2000" dirty="0"/>
              <a:t>保険加入に</a:t>
            </a:r>
            <a:r>
              <a:rPr lang="ja-JP" altLang="en-US" sz="2000" dirty="0" smtClean="0"/>
              <a:t>際し、契約者および補償を受ける対象者はどなたになりますか</a:t>
            </a:r>
            <a:r>
              <a:rPr lang="en-US" altLang="ja-JP" sz="2000" dirty="0" smtClean="0"/>
              <a:t/>
            </a:r>
            <a:br>
              <a:rPr lang="en-US" altLang="ja-JP" sz="2000" dirty="0" smtClean="0"/>
            </a:br>
            <a:r>
              <a:rPr lang="ja-JP" altLang="en-US" sz="2000" dirty="0" smtClean="0"/>
              <a:t>（氏名・生年月日・住所のご確認をさせていただきます）</a:t>
            </a:r>
            <a:endParaRPr lang="en-US" altLang="ja-JP" sz="2000" dirty="0" smtClean="0"/>
          </a:p>
          <a:p>
            <a:pPr>
              <a:spcBef>
                <a:spcPts val="1500"/>
              </a:spcBef>
              <a:buClrTx/>
              <a:buFont typeface="Wingdings" panose="05000000000000000000" pitchFamily="2" charset="2"/>
              <a:buChar char="u"/>
            </a:pPr>
            <a:r>
              <a:rPr lang="ja-JP" altLang="en-US" sz="2000" dirty="0"/>
              <a:t>今回</a:t>
            </a:r>
            <a:r>
              <a:rPr lang="ja-JP" altLang="en-US" sz="2000" dirty="0" smtClean="0"/>
              <a:t>、保険に加入したい対象物や対象者をお知らせください</a:t>
            </a:r>
            <a:endParaRPr lang="en-US" altLang="ja-JP" sz="2000" dirty="0" smtClean="0"/>
          </a:p>
          <a:p>
            <a:pPr>
              <a:spcBef>
                <a:spcPts val="1500"/>
              </a:spcBef>
              <a:buClrTx/>
              <a:buFont typeface="Wingdings" panose="05000000000000000000" pitchFamily="2" charset="2"/>
              <a:buChar char="u"/>
            </a:pPr>
            <a:r>
              <a:rPr lang="ja-JP" altLang="en-US" sz="2000" dirty="0"/>
              <a:t>ご希望の補償</a:t>
            </a:r>
            <a:r>
              <a:rPr lang="ja-JP" altLang="en-US" sz="2000" dirty="0" smtClean="0"/>
              <a:t>金額について、何か理由がございますか</a:t>
            </a:r>
            <a:endParaRPr lang="en-US" altLang="ja-JP" sz="2000" dirty="0" smtClean="0"/>
          </a:p>
        </p:txBody>
      </p:sp>
    </p:spTree>
    <p:extLst>
      <p:ext uri="{BB962C8B-B14F-4D97-AF65-F5344CB8AC3E}">
        <p14:creationId xmlns:p14="http://schemas.microsoft.com/office/powerpoint/2010/main" val="33368479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店頭新規ご契約申込時のご確認事項</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2132856"/>
            <a:ext cx="8399276" cy="4752528"/>
          </a:xfrm>
        </p:spPr>
        <p:txBody>
          <a:bodyPr>
            <a:noAutofit/>
          </a:bodyPr>
          <a:lstStyle/>
          <a:p>
            <a:pPr marL="0" indent="0">
              <a:spcBef>
                <a:spcPts val="0"/>
              </a:spcBef>
              <a:buClrTx/>
              <a:buNone/>
            </a:pPr>
            <a:r>
              <a:rPr lang="en-US" altLang="ja-JP" sz="2000" dirty="0" smtClean="0"/>
              <a:t>【</a:t>
            </a:r>
            <a:r>
              <a:rPr lang="ja-JP" altLang="en-US" sz="2000" dirty="0" smtClean="0"/>
              <a:t>ご留意事項</a:t>
            </a:r>
            <a:r>
              <a:rPr lang="en-US" altLang="ja-JP" sz="2000" dirty="0" smtClean="0"/>
              <a:t>】</a:t>
            </a:r>
            <a:r>
              <a:rPr lang="en-US" altLang="ja-JP" sz="2000" dirty="0"/>
              <a:t/>
            </a:r>
            <a:br>
              <a:rPr lang="en-US" altLang="ja-JP" sz="2000" dirty="0"/>
            </a:br>
            <a:r>
              <a:rPr lang="ja-JP" altLang="en-US" sz="2000" dirty="0" smtClean="0"/>
              <a:t>以下の内容をご留意・ご理解いただけるようお願い申し上げます</a:t>
            </a:r>
            <a:endParaRPr lang="en-US" altLang="ja-JP" sz="2000" dirty="0"/>
          </a:p>
          <a:p>
            <a:pPr>
              <a:spcBef>
                <a:spcPts val="1500"/>
              </a:spcBef>
              <a:buClrTx/>
              <a:buFont typeface="Arial" panose="020B0604020202020204" pitchFamily="34" charset="0"/>
              <a:buChar char="•"/>
            </a:pPr>
            <a:r>
              <a:rPr lang="ja-JP" altLang="en-US" sz="1800" dirty="0" smtClean="0"/>
              <a:t>弊社では、新規ご契約に際して保険を掛ける対象物の現物を確認させて</a:t>
            </a:r>
            <a:r>
              <a:rPr lang="en-US" altLang="ja-JP" sz="1800" dirty="0" smtClean="0"/>
              <a:t/>
            </a:r>
            <a:br>
              <a:rPr lang="en-US" altLang="ja-JP" sz="1800" dirty="0" smtClean="0"/>
            </a:br>
            <a:r>
              <a:rPr lang="ja-JP" altLang="en-US" sz="1800" dirty="0" smtClean="0"/>
              <a:t>頂いております。</a:t>
            </a:r>
            <a:endParaRPr lang="en-US" altLang="ja-JP" sz="1800" dirty="0" smtClean="0"/>
          </a:p>
          <a:p>
            <a:pPr>
              <a:spcBef>
                <a:spcPts val="1500"/>
              </a:spcBef>
              <a:buClrTx/>
              <a:buFont typeface="Arial" panose="020B0604020202020204" pitchFamily="34" charset="0"/>
              <a:buChar char="•"/>
            </a:pPr>
            <a:r>
              <a:rPr lang="ja-JP" altLang="en-US" sz="1800" dirty="0"/>
              <a:t>弊社で</a:t>
            </a:r>
            <a:r>
              <a:rPr lang="ja-JP" altLang="en-US" sz="1800" dirty="0" smtClean="0"/>
              <a:t>は、契約の適正管理実行のため、ご確認させて頂いた情報を保険会社へ</a:t>
            </a:r>
            <a:r>
              <a:rPr lang="en-US" altLang="ja-JP" sz="1800" dirty="0" smtClean="0"/>
              <a:t/>
            </a:r>
            <a:br>
              <a:rPr lang="en-US" altLang="ja-JP" sz="1800" dirty="0" smtClean="0"/>
            </a:br>
            <a:r>
              <a:rPr lang="ja-JP" altLang="en-US" sz="1800" dirty="0" smtClean="0"/>
              <a:t>照会し、その後あらためて契約の可否についてご連絡させて頂いております。</a:t>
            </a:r>
            <a:r>
              <a:rPr lang="en-US" altLang="ja-JP" sz="1800" dirty="0" smtClean="0"/>
              <a:t/>
            </a:r>
            <a:br>
              <a:rPr lang="en-US" altLang="ja-JP" sz="1800" dirty="0" smtClean="0"/>
            </a:br>
            <a:r>
              <a:rPr lang="ja-JP" altLang="en-US" sz="1800" dirty="0" smtClean="0"/>
              <a:t>その際に契約締結をお断りする場合もございますので、予めご了承くださいませ。</a:t>
            </a:r>
            <a:endParaRPr lang="en-US" altLang="ja-JP" sz="1800" dirty="0" smtClean="0"/>
          </a:p>
          <a:p>
            <a:pPr>
              <a:spcBef>
                <a:spcPts val="1500"/>
              </a:spcBef>
              <a:buClrTx/>
              <a:buFont typeface="Arial" panose="020B0604020202020204" pitchFamily="34" charset="0"/>
              <a:buChar char="•"/>
            </a:pPr>
            <a:r>
              <a:rPr lang="ja-JP" altLang="en-US" sz="1800" dirty="0"/>
              <a:t>弊社で</a:t>
            </a:r>
            <a:r>
              <a:rPr lang="ja-JP" altLang="en-US" sz="1800" dirty="0" smtClean="0"/>
              <a:t>は、店頭での直接契約は原則行っておりません。</a:t>
            </a:r>
            <a:r>
              <a:rPr lang="en-US" altLang="ja-JP" sz="1800" dirty="0" smtClean="0"/>
              <a:t/>
            </a:r>
            <a:br>
              <a:rPr lang="en-US" altLang="ja-JP" sz="1800" dirty="0" smtClean="0"/>
            </a:br>
            <a:r>
              <a:rPr lang="ja-JP" altLang="en-US" sz="1800" dirty="0" smtClean="0"/>
              <a:t>後日、担当者がお伺いし、お見積や重要事項等の説明を行い、</a:t>
            </a:r>
            <a:r>
              <a:rPr lang="en-US" altLang="ja-JP" sz="1800" dirty="0" smtClean="0"/>
              <a:t/>
            </a:r>
            <a:br>
              <a:rPr lang="en-US" altLang="ja-JP" sz="1800" dirty="0" smtClean="0"/>
            </a:br>
            <a:r>
              <a:rPr lang="ja-JP" altLang="en-US" sz="1800" dirty="0" smtClean="0"/>
              <a:t>契約内容をご確認の上で加入手続きを行います。</a:t>
            </a:r>
            <a:endParaRPr lang="en-US" altLang="ja-JP" sz="1800" dirty="0" smtClean="0"/>
          </a:p>
        </p:txBody>
      </p:sp>
    </p:spTree>
    <p:extLst>
      <p:ext uri="{BB962C8B-B14F-4D97-AF65-F5344CB8AC3E}">
        <p14:creationId xmlns:p14="http://schemas.microsoft.com/office/powerpoint/2010/main" val="41220284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店頭新規ご契約申込時のご確認事項</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2132856"/>
            <a:ext cx="8399276" cy="4752528"/>
          </a:xfrm>
        </p:spPr>
        <p:txBody>
          <a:bodyPr>
            <a:noAutofit/>
          </a:bodyPr>
          <a:lstStyle/>
          <a:p>
            <a:pPr marL="0" indent="0">
              <a:spcBef>
                <a:spcPts val="0"/>
              </a:spcBef>
              <a:buClrTx/>
              <a:buNone/>
            </a:pPr>
            <a:r>
              <a:rPr lang="en-US" altLang="ja-JP" sz="2000" dirty="0" smtClean="0"/>
              <a:t>【</a:t>
            </a:r>
            <a:r>
              <a:rPr lang="ja-JP" altLang="en-US" sz="2000" dirty="0" smtClean="0"/>
              <a:t>ご留意事項</a:t>
            </a:r>
            <a:r>
              <a:rPr lang="en-US" altLang="ja-JP" sz="2000" dirty="0" smtClean="0"/>
              <a:t>】</a:t>
            </a:r>
            <a:r>
              <a:rPr lang="en-US" altLang="ja-JP" sz="2000" dirty="0"/>
              <a:t/>
            </a:r>
            <a:br>
              <a:rPr lang="en-US" altLang="ja-JP" sz="2000" dirty="0"/>
            </a:br>
            <a:r>
              <a:rPr lang="ja-JP" altLang="en-US" sz="2000" dirty="0" smtClean="0"/>
              <a:t>以下の内容をご留意・ご理解いただけるようお願い申し上げます</a:t>
            </a:r>
            <a:endParaRPr lang="en-US" altLang="ja-JP" sz="2000" dirty="0"/>
          </a:p>
          <a:p>
            <a:pPr>
              <a:spcBef>
                <a:spcPts val="1500"/>
              </a:spcBef>
              <a:buClrTx/>
              <a:buFont typeface="Arial" panose="020B0604020202020204" pitchFamily="34" charset="0"/>
              <a:buChar char="•"/>
            </a:pPr>
            <a:r>
              <a:rPr lang="ja-JP" altLang="en-US" sz="1800" dirty="0" smtClean="0"/>
              <a:t>弊社において、後日ご契約時にお伺いした内容と異なる事態が確認された場合は、ご契約の取消、もしくは解除をさせて頂く場合がございます。</a:t>
            </a:r>
            <a:endParaRPr lang="en-US" altLang="ja-JP" sz="1800" dirty="0" smtClean="0"/>
          </a:p>
          <a:p>
            <a:pPr>
              <a:spcBef>
                <a:spcPts val="1500"/>
              </a:spcBef>
              <a:buClrTx/>
              <a:buFont typeface="Arial" panose="020B0604020202020204" pitchFamily="34" charset="0"/>
              <a:buChar char="•"/>
            </a:pPr>
            <a:r>
              <a:rPr lang="ja-JP" altLang="en-US" sz="1800" dirty="0" smtClean="0"/>
              <a:t>ご自宅・携帯電話など、確実にご連絡ができる複数の電話番号等を</a:t>
            </a:r>
            <a:r>
              <a:rPr lang="en-US" altLang="ja-JP" sz="1800" dirty="0" smtClean="0"/>
              <a:t/>
            </a:r>
            <a:br>
              <a:rPr lang="en-US" altLang="ja-JP" sz="1800" dirty="0" smtClean="0"/>
            </a:br>
            <a:r>
              <a:rPr lang="ja-JP" altLang="en-US" sz="1800" dirty="0" smtClean="0"/>
              <a:t>お伺いしております。</a:t>
            </a:r>
            <a:endParaRPr lang="en-US" altLang="ja-JP" sz="1800" dirty="0" smtClean="0"/>
          </a:p>
        </p:txBody>
      </p:sp>
    </p:spTree>
    <p:extLst>
      <p:ext uri="{BB962C8B-B14F-4D97-AF65-F5344CB8AC3E}">
        <p14:creationId xmlns:p14="http://schemas.microsoft.com/office/powerpoint/2010/main" val="3938226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経営方針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lstStyle/>
          <a:p>
            <a:pPr>
              <a:lnSpc>
                <a:spcPct val="150000"/>
              </a:lnSpc>
            </a:pPr>
            <a:r>
              <a:rPr kumimoji="1" lang="ja-JP" altLang="en-US" dirty="0" smtClean="0"/>
              <a:t>保険代理店としてのステータス向上に努めます</a:t>
            </a:r>
            <a:endParaRPr kumimoji="1" lang="en-US" altLang="ja-JP" dirty="0" smtClean="0"/>
          </a:p>
          <a:p>
            <a:r>
              <a:rPr lang="ja-JP" altLang="en-US" dirty="0" smtClean="0"/>
              <a:t>リスクマネジメントの観点より、最悪の事態を想定し</a:t>
            </a:r>
            <a:r>
              <a:rPr lang="en-US" altLang="ja-JP" dirty="0" smtClean="0"/>
              <a:t/>
            </a:r>
            <a:br>
              <a:rPr lang="en-US" altLang="ja-JP" dirty="0" smtClean="0"/>
            </a:br>
            <a:r>
              <a:rPr lang="ja-JP" altLang="en-US" dirty="0" smtClean="0"/>
              <a:t>最善をご提案いたします。</a:t>
            </a:r>
            <a:endParaRPr lang="en-US" altLang="ja-JP" dirty="0" smtClean="0"/>
          </a:p>
          <a:p>
            <a:pPr>
              <a:lnSpc>
                <a:spcPct val="150000"/>
              </a:lnSpc>
            </a:pPr>
            <a:r>
              <a:rPr kumimoji="1" lang="ja-JP" altLang="en-US" dirty="0" smtClean="0"/>
              <a:t>健全な経営に努めます</a:t>
            </a:r>
            <a:endParaRPr kumimoji="1" lang="en-US" altLang="ja-JP" dirty="0" smtClean="0"/>
          </a:p>
          <a:p>
            <a:pPr>
              <a:lnSpc>
                <a:spcPct val="150000"/>
              </a:lnSpc>
            </a:pPr>
            <a:r>
              <a:rPr lang="ja-JP" altLang="en-US" dirty="0" smtClean="0"/>
              <a:t>人間尊重を組織づくりの基本にします</a:t>
            </a:r>
            <a:endParaRPr lang="en-US" altLang="ja-JP" dirty="0" smtClean="0"/>
          </a:p>
          <a:p>
            <a:pPr>
              <a:lnSpc>
                <a:spcPct val="150000"/>
              </a:lnSpc>
            </a:pPr>
            <a:r>
              <a:rPr kumimoji="1" lang="ja-JP" altLang="en-US" dirty="0" smtClean="0"/>
              <a:t>地域と共に歩みます</a:t>
            </a:r>
            <a:endParaRPr kumimoji="1" lang="ja-JP" altLang="en-US" dirty="0"/>
          </a:p>
        </p:txBody>
      </p:sp>
    </p:spTree>
    <p:extLst>
      <p:ext uri="{BB962C8B-B14F-4D97-AF65-F5344CB8AC3E}">
        <p14:creationId xmlns:p14="http://schemas.microsoft.com/office/powerpoint/2010/main" val="100475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社員活動方針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normAutofit/>
          </a:bodyPr>
          <a:lstStyle/>
          <a:p>
            <a:pPr>
              <a:lnSpc>
                <a:spcPct val="200000"/>
              </a:lnSpc>
            </a:pPr>
            <a:r>
              <a:rPr kumimoji="1" lang="ja-JP" altLang="en-US" dirty="0" smtClean="0"/>
              <a:t>お客様の視点に立って行動しよう</a:t>
            </a:r>
            <a:endParaRPr kumimoji="1" lang="en-US" altLang="ja-JP" dirty="0" smtClean="0"/>
          </a:p>
          <a:p>
            <a:pPr>
              <a:lnSpc>
                <a:spcPct val="120000"/>
              </a:lnSpc>
            </a:pPr>
            <a:r>
              <a:rPr lang="ja-JP" altLang="en-US" dirty="0" smtClean="0"/>
              <a:t>時代の変化を敏感にキャッチし、</a:t>
            </a:r>
            <a:r>
              <a:rPr lang="en-US" altLang="ja-JP" dirty="0" smtClean="0"/>
              <a:t/>
            </a:r>
            <a:br>
              <a:rPr lang="en-US" altLang="ja-JP" dirty="0" smtClean="0"/>
            </a:br>
            <a:r>
              <a:rPr lang="ja-JP" altLang="en-US" dirty="0" smtClean="0"/>
              <a:t>積極的にチャレンジしよう</a:t>
            </a:r>
            <a:endParaRPr lang="en-US" altLang="ja-JP" dirty="0" smtClean="0"/>
          </a:p>
          <a:p>
            <a:pPr>
              <a:lnSpc>
                <a:spcPct val="200000"/>
              </a:lnSpc>
            </a:pPr>
            <a:r>
              <a:rPr lang="ja-JP" altLang="en-US" dirty="0" smtClean="0"/>
              <a:t>笑顔をもってお客様に接しよう</a:t>
            </a:r>
            <a:endParaRPr lang="en-US" altLang="ja-JP" dirty="0" smtClean="0"/>
          </a:p>
          <a:p>
            <a:pPr>
              <a:lnSpc>
                <a:spcPct val="110000"/>
              </a:lnSpc>
            </a:pPr>
            <a:r>
              <a:rPr lang="en-US" altLang="ja-JP" dirty="0" smtClean="0"/>
              <a:t>『</a:t>
            </a:r>
            <a:r>
              <a:rPr lang="ja-JP" altLang="en-US" dirty="0" smtClean="0"/>
              <a:t>あなたの仕事は私の仕事</a:t>
            </a:r>
            <a:r>
              <a:rPr lang="en-US" altLang="ja-JP" dirty="0" smtClean="0"/>
              <a:t>』</a:t>
            </a:r>
            <a:r>
              <a:rPr lang="ja-JP" altLang="en-US" dirty="0" smtClean="0"/>
              <a:t>を忘れずに、</a:t>
            </a:r>
            <a:r>
              <a:rPr lang="en-US" altLang="ja-JP" dirty="0" smtClean="0"/>
              <a:t/>
            </a:r>
            <a:br>
              <a:rPr lang="en-US" altLang="ja-JP" dirty="0" smtClean="0"/>
            </a:br>
            <a:r>
              <a:rPr lang="ja-JP" altLang="en-US" dirty="0" smtClean="0"/>
              <a:t>協力して進めよう</a:t>
            </a:r>
            <a:endParaRPr lang="en-US" altLang="ja-JP" dirty="0" smtClean="0"/>
          </a:p>
        </p:txBody>
      </p:sp>
    </p:spTree>
    <p:extLst>
      <p:ext uri="{BB962C8B-B14F-4D97-AF65-F5344CB8AC3E}">
        <p14:creationId xmlns:p14="http://schemas.microsoft.com/office/powerpoint/2010/main" val="4783535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a:xfrm>
            <a:off x="457200" y="2492896"/>
            <a:ext cx="8229600" cy="3831704"/>
          </a:xfrm>
        </p:spPr>
        <p:txBody>
          <a:bodyPr/>
          <a:lstStyle/>
          <a:p>
            <a:pPr>
              <a:lnSpc>
                <a:spcPct val="150000"/>
              </a:lnSpc>
            </a:pPr>
            <a:r>
              <a:rPr lang="ja-JP" altLang="en-US" dirty="0" smtClean="0"/>
              <a:t>お客様の視点に立ってご満足いただけるよう努めます</a:t>
            </a:r>
            <a:endParaRPr lang="en-US" altLang="ja-JP" dirty="0" smtClean="0"/>
          </a:p>
        </p:txBody>
      </p:sp>
    </p:spTree>
    <p:extLst>
      <p:ext uri="{BB962C8B-B14F-4D97-AF65-F5344CB8AC3E}">
        <p14:creationId xmlns:p14="http://schemas.microsoft.com/office/powerpoint/2010/main" val="1087570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normAutofit/>
          </a:bodyPr>
          <a:lstStyle/>
          <a:p>
            <a:pPr marL="0" indent="0">
              <a:lnSpc>
                <a:spcPct val="150000"/>
              </a:lnSpc>
              <a:buNone/>
            </a:pPr>
            <a:r>
              <a:rPr lang="ja-JP" altLang="en-US" dirty="0" smtClean="0"/>
              <a:t>◇金融商品の販売等に際して、各種法令等を遵守し</a:t>
            </a:r>
            <a:endParaRPr lang="en-US" altLang="ja-JP" dirty="0" smtClean="0"/>
          </a:p>
          <a:p>
            <a:pPr marL="0" indent="0" algn="r">
              <a:buNone/>
            </a:pPr>
            <a:r>
              <a:rPr lang="ja-JP" altLang="en-US" dirty="0" smtClean="0"/>
              <a:t>適正な販売等に努めます◇</a:t>
            </a:r>
            <a:endParaRPr lang="en-US" altLang="ja-JP" dirty="0" smtClean="0"/>
          </a:p>
          <a:p>
            <a:pPr>
              <a:spcBef>
                <a:spcPts val="1800"/>
              </a:spcBef>
              <a:spcAft>
                <a:spcPts val="600"/>
              </a:spcAft>
            </a:pPr>
            <a:r>
              <a:rPr lang="ja-JP" altLang="en-US" sz="2000" dirty="0" smtClean="0"/>
              <a:t>販売等にあたっては、保険業法、</a:t>
            </a:r>
            <a:r>
              <a:rPr lang="en-US" altLang="ja-JP" sz="2000" dirty="0" smtClean="0"/>
              <a:t/>
            </a:r>
            <a:br>
              <a:rPr lang="en-US" altLang="ja-JP" sz="2000" dirty="0" smtClean="0"/>
            </a:br>
            <a:r>
              <a:rPr lang="ja-JP" altLang="en-US" sz="2000" dirty="0" smtClean="0"/>
              <a:t>金融サービスの提供及び利用環境の整備等に関する法律、</a:t>
            </a:r>
            <a:r>
              <a:rPr lang="en-US" altLang="ja-JP" sz="2000" dirty="0" smtClean="0"/>
              <a:t/>
            </a:r>
            <a:br>
              <a:rPr lang="en-US" altLang="ja-JP" sz="2000" dirty="0" smtClean="0"/>
            </a:br>
            <a:r>
              <a:rPr lang="ja-JP" altLang="en-US" sz="2000" dirty="0" smtClean="0"/>
              <a:t>金融商品取引法、消費者契約法及びその他の各種法令等を遵守して</a:t>
            </a:r>
            <a:r>
              <a:rPr lang="en-US" altLang="ja-JP" sz="2000" dirty="0" smtClean="0"/>
              <a:t/>
            </a:r>
            <a:br>
              <a:rPr lang="en-US" altLang="ja-JP" sz="2000" dirty="0" smtClean="0"/>
            </a:br>
            <a:r>
              <a:rPr lang="ja-JP" altLang="en-US" sz="2000" dirty="0" smtClean="0"/>
              <a:t>参ります。</a:t>
            </a:r>
            <a:endParaRPr lang="en-US" altLang="ja-JP" sz="2000" dirty="0" smtClean="0"/>
          </a:p>
          <a:p>
            <a:pPr>
              <a:spcAft>
                <a:spcPts val="600"/>
              </a:spcAft>
            </a:pPr>
            <a:r>
              <a:rPr lang="ja-JP" altLang="en-US" sz="2000" dirty="0" smtClean="0"/>
              <a:t>お客様に商品内容を正しくご理解いただけるよう説明内容や説明方法を創意工夫し、適切</a:t>
            </a:r>
            <a:r>
              <a:rPr lang="ja-JP" altLang="en-US" sz="2000" dirty="0"/>
              <a:t>な</a:t>
            </a:r>
            <a:r>
              <a:rPr lang="ja-JP" altLang="en-US" sz="2000" dirty="0" smtClean="0"/>
              <a:t>販売・勧誘活動を行って参ります。</a:t>
            </a:r>
            <a:endParaRPr lang="en-US" altLang="ja-JP" sz="2000" dirty="0" smtClean="0"/>
          </a:p>
          <a:p>
            <a:pPr>
              <a:spcAft>
                <a:spcPts val="600"/>
              </a:spcAft>
            </a:pPr>
            <a:r>
              <a:rPr lang="ja-JP" altLang="en-US" sz="2000" dirty="0" smtClean="0"/>
              <a:t>保険金の不正取得を防止する観点から、適正に保険金額を定めるなど、適切な保険販売を行うよう努力して参ります。</a:t>
            </a:r>
            <a:endParaRPr lang="en-US" altLang="ja-JP" sz="2000" dirty="0"/>
          </a:p>
        </p:txBody>
      </p:sp>
    </p:spTree>
    <p:extLst>
      <p:ext uri="{BB962C8B-B14F-4D97-AF65-F5344CB8AC3E}">
        <p14:creationId xmlns:p14="http://schemas.microsoft.com/office/powerpoint/2010/main" val="20934654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lang="ja-JP" altLang="en-US" dirty="0" smtClean="0"/>
              <a:t>◇お客様に金融商法品に関するお客様の知識・経験</a:t>
            </a:r>
            <a:r>
              <a:rPr lang="en-US" altLang="ja-JP" dirty="0" smtClean="0"/>
              <a:t/>
            </a:r>
            <a:br>
              <a:rPr lang="en-US" altLang="ja-JP" dirty="0" smtClean="0"/>
            </a:br>
            <a:r>
              <a:rPr lang="ja-JP" altLang="en-US" dirty="0" smtClean="0"/>
              <a:t>　　　契約目的・財産の状況等を総合的に勘案し、お客様の</a:t>
            </a:r>
            <a:r>
              <a:rPr lang="en-US" altLang="ja-JP" dirty="0" smtClean="0"/>
              <a:t/>
            </a:r>
            <a:br>
              <a:rPr lang="en-US" altLang="ja-JP" dirty="0" smtClean="0"/>
            </a:br>
            <a:r>
              <a:rPr lang="ja-JP" altLang="en-US" dirty="0" smtClean="0"/>
              <a:t>　　　　　　意向と実績に応じた金融商品の販売等に努めます◇</a:t>
            </a:r>
          </a:p>
          <a:p>
            <a:pPr>
              <a:spcBef>
                <a:spcPts val="1800"/>
              </a:spcBef>
            </a:pPr>
            <a:r>
              <a:rPr lang="ja-JP" altLang="en-US" sz="2000" dirty="0" smtClean="0"/>
              <a:t>保険販売等においては、お客様を取り巻くリスクの分析やコンサルティング</a:t>
            </a:r>
            <a:r>
              <a:rPr lang="en-US" altLang="ja-JP" sz="2000" dirty="0" smtClean="0"/>
              <a:t/>
            </a:r>
            <a:br>
              <a:rPr lang="en-US" altLang="ja-JP" sz="2000" dirty="0" smtClean="0"/>
            </a:br>
            <a:r>
              <a:rPr lang="ja-JP" altLang="en-US" sz="2000" dirty="0" smtClean="0"/>
              <a:t>活動等を通じて、お客様の意向と実績に沿い、適切に最大限配慮した</a:t>
            </a:r>
            <a:r>
              <a:rPr lang="en-US" altLang="ja-JP" sz="2000" dirty="0" smtClean="0"/>
              <a:t/>
            </a:r>
            <a:br>
              <a:rPr lang="en-US" altLang="ja-JP" sz="2000" dirty="0" smtClean="0"/>
            </a:br>
            <a:r>
              <a:rPr lang="ja-JP" altLang="en-US" sz="2000" dirty="0" smtClean="0"/>
              <a:t>商品設計、販売、勧誘活動を行って参ります。</a:t>
            </a:r>
            <a:endParaRPr lang="en-US" altLang="ja-JP" sz="2000" dirty="0" smtClean="0"/>
          </a:p>
          <a:p>
            <a:pPr>
              <a:spcBef>
                <a:spcPts val="1800"/>
              </a:spcBef>
            </a:pPr>
            <a:r>
              <a:rPr lang="ja-JP" altLang="en-US" sz="2000" dirty="0" smtClean="0"/>
              <a:t>また、お客様のご経験、ご契約目的、財産の状況等を勘案し、</a:t>
            </a:r>
            <a:r>
              <a:rPr lang="en-US" altLang="ja-JP" sz="2000" dirty="0" smtClean="0"/>
              <a:t/>
            </a:r>
            <a:br>
              <a:rPr lang="en-US" altLang="ja-JP" sz="2000" dirty="0" smtClean="0"/>
            </a:br>
            <a:r>
              <a:rPr lang="ja-JP" altLang="en-US" sz="2000" dirty="0" smtClean="0"/>
              <a:t>十分把握したうえで、商品内容やリスク内容等の適切な説明を行って参ります。</a:t>
            </a:r>
            <a:endParaRPr lang="en-US" altLang="ja-JP" sz="2000" dirty="0" smtClean="0"/>
          </a:p>
          <a:p>
            <a:pPr>
              <a:spcBef>
                <a:spcPts val="1800"/>
              </a:spcBef>
            </a:pPr>
            <a:r>
              <a:rPr lang="ja-JP" altLang="en-US" sz="2000" dirty="0" smtClean="0"/>
              <a:t>変額保険等の投資性商品の勧誘にあたっては、</a:t>
            </a:r>
            <a:r>
              <a:rPr lang="en-US" altLang="ja-JP" sz="2000" dirty="0" smtClean="0"/>
              <a:t/>
            </a:r>
            <a:br>
              <a:rPr lang="en-US" altLang="ja-JP" sz="2000" dirty="0" smtClean="0"/>
            </a:br>
            <a:r>
              <a:rPr lang="ja-JP" altLang="en-US" sz="2000" dirty="0" smtClean="0"/>
              <a:t>商品内容やリスク内容等について十分な説明に努めて参ります。</a:t>
            </a:r>
            <a:endParaRPr lang="en-US" altLang="ja-JP" sz="2000" dirty="0" smtClean="0"/>
          </a:p>
          <a:p>
            <a:pPr>
              <a:spcBef>
                <a:spcPts val="1800"/>
              </a:spcBef>
            </a:pPr>
            <a:r>
              <a:rPr lang="ja-JP" altLang="en-US" sz="2000" dirty="0"/>
              <a:t>お客様に関する情報について</a:t>
            </a:r>
            <a:r>
              <a:rPr lang="ja-JP" altLang="en-US" sz="2000" dirty="0" smtClean="0"/>
              <a:t>は、適正な取り扱いを行い、</a:t>
            </a:r>
            <a:r>
              <a:rPr lang="en-US" altLang="ja-JP" sz="2000" dirty="0" smtClean="0"/>
              <a:t/>
            </a:r>
            <a:br>
              <a:rPr lang="en-US" altLang="ja-JP" sz="2000" dirty="0" smtClean="0"/>
            </a:br>
            <a:r>
              <a:rPr lang="ja-JP" altLang="en-US" sz="2000" dirty="0" smtClean="0"/>
              <a:t>お客様の権利利益の保護に配慮して参ります。</a:t>
            </a:r>
            <a:endParaRPr lang="en-US" altLang="ja-JP" sz="2000" dirty="0"/>
          </a:p>
        </p:txBody>
      </p:sp>
    </p:spTree>
    <p:extLst>
      <p:ext uri="{BB962C8B-B14F-4D97-AF65-F5344CB8AC3E}">
        <p14:creationId xmlns:p14="http://schemas.microsoft.com/office/powerpoint/2010/main" val="1734313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mn-lt"/>
                <a:ea typeface="+mn-ea"/>
              </a:rPr>
              <a:t>勧誘方針</a:t>
            </a:r>
            <a:endParaRPr kumimoji="1" lang="ja-JP" altLang="en-US" sz="4000" dirty="0">
              <a:latin typeface="+mn-lt"/>
              <a:ea typeface="+mn-ea"/>
            </a:endParaRPr>
          </a:p>
        </p:txBody>
      </p:sp>
      <p:sp>
        <p:nvSpPr>
          <p:cNvPr id="3" name="コンテンツ プレースホルダー 2"/>
          <p:cNvSpPr>
            <a:spLocks noGrp="1"/>
          </p:cNvSpPr>
          <p:nvPr>
            <p:ph idx="1"/>
          </p:nvPr>
        </p:nvSpPr>
        <p:spPr/>
        <p:txBody>
          <a:bodyPr>
            <a:normAutofit/>
          </a:bodyPr>
          <a:lstStyle/>
          <a:p>
            <a:pPr marL="0" indent="0">
              <a:buNone/>
            </a:pPr>
            <a:r>
              <a:rPr lang="ja-JP" altLang="en-US" sz="2400" dirty="0" smtClean="0"/>
              <a:t>◇お客様への商品説明等については、販売・勧誘形態に応じて</a:t>
            </a:r>
            <a:r>
              <a:rPr lang="en-US" altLang="ja-JP" sz="2400" dirty="0" smtClean="0"/>
              <a:t/>
            </a:r>
            <a:br>
              <a:rPr lang="en-US" altLang="ja-JP" sz="2400" dirty="0" smtClean="0"/>
            </a:br>
            <a:r>
              <a:rPr lang="ja-JP" altLang="en-US" sz="2400" dirty="0" smtClean="0"/>
              <a:t>　　　　　　　　　　お客様本位の方法等の創意工夫に努めます◇</a:t>
            </a:r>
          </a:p>
          <a:p>
            <a:pPr>
              <a:spcBef>
                <a:spcPts val="3000"/>
              </a:spcBef>
            </a:pPr>
            <a:r>
              <a:rPr lang="ja-JP" altLang="en-US" sz="2000" dirty="0" smtClean="0"/>
              <a:t>販売・勧誘活動にあたっては、お客様の立場に立って、</a:t>
            </a:r>
            <a:r>
              <a:rPr lang="en-US" altLang="ja-JP" sz="2000" dirty="0" smtClean="0"/>
              <a:t/>
            </a:r>
            <a:br>
              <a:rPr lang="en-US" altLang="ja-JP" sz="2000" dirty="0" smtClean="0"/>
            </a:br>
            <a:r>
              <a:rPr lang="ja-JP" altLang="en-US" sz="2000" dirty="0" smtClean="0"/>
              <a:t>時間帯や勧誘場所について十分に配慮して参ります。</a:t>
            </a:r>
            <a:endParaRPr lang="en-US" altLang="ja-JP" sz="2000" dirty="0" smtClean="0"/>
          </a:p>
          <a:p>
            <a:pPr>
              <a:spcBef>
                <a:spcPts val="1800"/>
              </a:spcBef>
            </a:pPr>
            <a:r>
              <a:rPr lang="ja-JP" altLang="en-US" sz="2000" dirty="0" smtClean="0"/>
              <a:t>お客様と直接対面しない販売等を行う場合においては、説明方法等に</a:t>
            </a:r>
            <a:r>
              <a:rPr lang="en-US" altLang="ja-JP" sz="2000" dirty="0" smtClean="0"/>
              <a:t/>
            </a:r>
            <a:br>
              <a:rPr lang="en-US" altLang="ja-JP" sz="2000" dirty="0" smtClean="0"/>
            </a:br>
            <a:r>
              <a:rPr lang="ja-JP" altLang="en-US" sz="2000" dirty="0" smtClean="0"/>
              <a:t>工夫を凝らし、お客様にご理解いただけるよう常に努力して参ります。</a:t>
            </a:r>
            <a:endParaRPr lang="en-US" altLang="ja-JP" sz="2000" dirty="0"/>
          </a:p>
        </p:txBody>
      </p:sp>
    </p:spTree>
    <p:extLst>
      <p:ext uri="{BB962C8B-B14F-4D97-AF65-F5344CB8AC3E}">
        <p14:creationId xmlns:p14="http://schemas.microsoft.com/office/powerpoint/2010/main" val="12411944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1138</TotalTime>
  <Words>905</Words>
  <Application>Microsoft Office PowerPoint</Application>
  <PresentationFormat>画面に合わせる (4:3)</PresentationFormat>
  <Paragraphs>173</Paragraphs>
  <Slides>38</Slides>
  <Notes>0</Notes>
  <HiddenSlides>0</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リゾート</vt:lpstr>
      <vt:lpstr>当社からお客様へ 業務に関してお伝えすること</vt:lpstr>
      <vt:lpstr>お客様対応基本方針</vt:lpstr>
      <vt:lpstr>経営理念</vt:lpstr>
      <vt:lpstr>経営方針</vt:lpstr>
      <vt:lpstr>社員活動方針</vt:lpstr>
      <vt:lpstr>勧誘方針</vt:lpstr>
      <vt:lpstr>勧誘方針</vt:lpstr>
      <vt:lpstr>勧誘方針</vt:lpstr>
      <vt:lpstr>勧誘方針</vt:lpstr>
      <vt:lpstr>勧誘方針</vt:lpstr>
      <vt:lpstr>勧誘方針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個人情報保護に関する基本方針</vt:lpstr>
      <vt:lpstr>保険募集人の権限について</vt:lpstr>
      <vt:lpstr>保険募集人の権限について</vt:lpstr>
      <vt:lpstr>事故対応方針</vt:lpstr>
      <vt:lpstr>事故対応方針</vt:lpstr>
      <vt:lpstr>事故対応方針</vt:lpstr>
      <vt:lpstr>事故対応方針</vt:lpstr>
      <vt:lpstr>事故対応方針</vt:lpstr>
      <vt:lpstr>反社会的勢力への対応について</vt:lpstr>
      <vt:lpstr>店頭新規ご契約申込時のご確認事項</vt:lpstr>
      <vt:lpstr>店頭新規ご契約申込時のご確認事項</vt:lpstr>
      <vt:lpstr>店頭新規ご契約申込時のご確認事項</vt:lpstr>
      <vt:lpstr>店頭新規ご契約申込時のご確認事項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当社からお客様へ 業務に関してお伝えすること</dc:title>
  <dc:creator>User</dc:creator>
  <cp:lastModifiedBy>User</cp:lastModifiedBy>
  <cp:revision>51</cp:revision>
  <cp:lastPrinted>2024-08-07T02:29:22Z</cp:lastPrinted>
  <dcterms:created xsi:type="dcterms:W3CDTF">2024-01-31T01:59:25Z</dcterms:created>
  <dcterms:modified xsi:type="dcterms:W3CDTF">2024-11-15T00:54:29Z</dcterms:modified>
</cp:coreProperties>
</file>